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28"/>
  </p:normalViewPr>
  <p:slideViewPr>
    <p:cSldViewPr>
      <p:cViewPr varScale="1">
        <p:scale>
          <a:sx n="119" d="100"/>
          <a:sy n="119" d="100"/>
        </p:scale>
        <p:origin x="1248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375" y="57403"/>
            <a:ext cx="8803640" cy="1670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375" y="32131"/>
            <a:ext cx="300482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4175" y="1098867"/>
            <a:ext cx="8347075" cy="1386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9C537D-89BA-0117-D8AF-C6C91A7701C2}"/>
              </a:ext>
            </a:extLst>
          </p:cNvPr>
          <p:cNvSpPr txBox="1"/>
          <p:nvPr/>
        </p:nvSpPr>
        <p:spPr>
          <a:xfrm>
            <a:off x="1210235" y="1411942"/>
            <a:ext cx="6861939" cy="469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24" b="1" dirty="0"/>
              <a:t>KHATRA ADIBASI MAHAVIDYALAYA</a:t>
            </a:r>
            <a:br>
              <a:rPr lang="en-US" dirty="0"/>
            </a:br>
            <a:br>
              <a:rPr lang="en-US" dirty="0"/>
            </a:br>
            <a:r>
              <a:rPr lang="en-US" sz="1765" b="1" dirty="0">
                <a:solidFill>
                  <a:srgbClr val="C00000"/>
                </a:solidFill>
              </a:rPr>
              <a:t>P.O- Khatra,   Dist.-Bankura,  West Bengal, Pin-722140</a:t>
            </a:r>
            <a:br>
              <a:rPr lang="en-US" sz="1765" b="1" dirty="0"/>
            </a:br>
            <a:br>
              <a:rPr lang="en-US" sz="1765" b="1" dirty="0"/>
            </a:br>
            <a:r>
              <a:rPr lang="en-US" sz="1765" b="1" dirty="0"/>
              <a:t>Name of the Teacher- TITHI ROY</a:t>
            </a:r>
            <a:br>
              <a:rPr lang="en-US" sz="1765" b="1" dirty="0"/>
            </a:br>
            <a:br>
              <a:rPr lang="en-US" sz="1412" dirty="0"/>
            </a:br>
            <a:r>
              <a:rPr lang="en-US" sz="1588" b="1" dirty="0"/>
              <a:t>Class- Semester – </a:t>
            </a:r>
            <a:r>
              <a:rPr lang="en-US" b="1" dirty="0"/>
              <a:t>II</a:t>
            </a:r>
            <a:br>
              <a:rPr lang="en-IN" sz="1588" b="1" dirty="0">
                <a:latin typeface="Arial" panose="020B0604020202020204" pitchFamily="34" charset="0"/>
              </a:rPr>
            </a:br>
            <a:br>
              <a:rPr lang="en-IN" sz="1588" b="1" dirty="0">
                <a:latin typeface="Arial" panose="020B0604020202020204" pitchFamily="34" charset="0"/>
              </a:rPr>
            </a:br>
            <a:r>
              <a:rPr lang="en-IN" sz="1588" b="1" dirty="0">
                <a:latin typeface="Arial" panose="020B0604020202020204" pitchFamily="34" charset="0"/>
              </a:rPr>
              <a:t>Subject- Physical Education</a:t>
            </a:r>
            <a:br>
              <a:rPr lang="en-IN" sz="1588" b="1" dirty="0">
                <a:latin typeface="Arial" panose="020B0604020202020204" pitchFamily="34" charset="0"/>
              </a:rPr>
            </a:br>
            <a:br>
              <a:rPr lang="en-IN" sz="1588" b="1" dirty="0">
                <a:latin typeface="Arial" panose="020B0604020202020204" pitchFamily="34" charset="0"/>
              </a:rPr>
            </a:br>
            <a:r>
              <a:rPr lang="en-IN" sz="1588" b="1" dirty="0">
                <a:solidFill>
                  <a:srgbClr val="002060"/>
                </a:solidFill>
                <a:latin typeface="Arial" panose="020B0604020202020204" pitchFamily="34" charset="0"/>
              </a:rPr>
              <a:t>Course Tittle:</a:t>
            </a:r>
            <a:r>
              <a:rPr lang="en-IN" dirty="0"/>
              <a:t> </a:t>
            </a:r>
            <a:r>
              <a:rPr lang="en-IN" sz="1800" b="1" dirty="0">
                <a:effectLst/>
                <a:latin typeface="Verdana" panose="020B0604030504040204" pitchFamily="34" charset="0"/>
              </a:rPr>
              <a:t>ANATOMY, PHYSIOLOGY AND PHYSIOLOGY OF EXERCISE AND </a:t>
            </a:r>
            <a:endParaRPr lang="en-IN" sz="1400" dirty="0"/>
          </a:p>
          <a:p>
            <a:pPr algn="ctr"/>
            <a:r>
              <a:rPr lang="en-IN" sz="1800" b="1" dirty="0">
                <a:effectLst/>
                <a:latin typeface="Verdana" panose="020B0604030504040204" pitchFamily="34" charset="0"/>
              </a:rPr>
              <a:t>SPORTS </a:t>
            </a:r>
            <a:endParaRPr lang="en-IN" sz="1400" dirty="0"/>
          </a:p>
          <a:p>
            <a:pPr algn="ctr"/>
            <a:endParaRPr lang="en-IN" sz="1235" dirty="0"/>
          </a:p>
          <a:p>
            <a:pPr algn="ctr"/>
            <a:r>
              <a:rPr lang="en-IN" sz="2000" b="1" dirty="0">
                <a:latin typeface="Verdana" panose="020B0604030504040204" pitchFamily="34" charset="0"/>
              </a:rPr>
              <a:t>Topic-  THE </a:t>
            </a:r>
            <a:r>
              <a:rPr lang="en-IN" sz="2000" b="1" i="1" dirty="0">
                <a:effectLst/>
                <a:latin typeface="Arial" panose="020B0604020202020204" pitchFamily="34" charset="0"/>
              </a:rPr>
              <a:t>MUSCULAR SYSTEM </a:t>
            </a:r>
            <a:endParaRPr lang="en-IN" sz="2000" dirty="0"/>
          </a:p>
          <a:p>
            <a:pPr algn="ctr"/>
            <a:r>
              <a:rPr lang="en-IN" dirty="0"/>
              <a:t> </a:t>
            </a:r>
            <a:br>
              <a:rPr lang="en-IN" sz="1588" b="1" dirty="0">
                <a:latin typeface="Verdana" panose="020B0604030504040204" pitchFamily="34" charset="0"/>
              </a:rPr>
            </a:br>
            <a:r>
              <a:rPr lang="en-IN" sz="1588" b="1" dirty="0">
                <a:latin typeface="TimesNewRomanPSMT"/>
              </a:rPr>
              <a:t>Session: 2021-22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48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Muscle</a:t>
            </a:r>
            <a:r>
              <a:rPr sz="2000" spc="-105" dirty="0"/>
              <a:t> </a:t>
            </a:r>
            <a:r>
              <a:rPr sz="2000" spc="-10" dirty="0"/>
              <a:t>structure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6200" y="644778"/>
            <a:ext cx="3648710" cy="6059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" marR="85725">
              <a:lnSpc>
                <a:spcPct val="100200"/>
              </a:lnSpc>
              <a:spcBef>
                <a:spcPts val="95"/>
              </a:spcBef>
            </a:pPr>
            <a:r>
              <a:rPr sz="1800" dirty="0">
                <a:latin typeface="Verdana"/>
                <a:cs typeface="Verdana"/>
              </a:rPr>
              <a:t>Skeletal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(striated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or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voluntary) </a:t>
            </a:r>
            <a:r>
              <a:rPr sz="1800" dirty="0">
                <a:latin typeface="Verdana"/>
                <a:cs typeface="Verdana"/>
              </a:rPr>
              <a:t>muscle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consists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densely </a:t>
            </a:r>
            <a:r>
              <a:rPr sz="1800" dirty="0">
                <a:latin typeface="Verdana"/>
                <a:cs typeface="Verdana"/>
              </a:rPr>
              <a:t>packed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groups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hugely </a:t>
            </a:r>
            <a:r>
              <a:rPr sz="1800" dirty="0">
                <a:latin typeface="Verdana"/>
                <a:cs typeface="Verdana"/>
              </a:rPr>
              <a:t>elongated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cells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known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as </a:t>
            </a:r>
            <a:r>
              <a:rPr sz="1800" spc="-10" dirty="0">
                <a:latin typeface="Verdana"/>
                <a:cs typeface="Verdana"/>
              </a:rPr>
              <a:t>myofibers.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Verdana"/>
              <a:cs typeface="Verdana"/>
            </a:endParaRPr>
          </a:p>
          <a:p>
            <a:pPr marL="15875" marR="6350">
              <a:lnSpc>
                <a:spcPts val="2150"/>
              </a:lnSpc>
            </a:pPr>
            <a:r>
              <a:rPr sz="1800" dirty="0">
                <a:latin typeface="Verdana"/>
                <a:cs typeface="Verdana"/>
              </a:rPr>
              <a:t>These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are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grouped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into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bundles (fascicles).</a:t>
            </a:r>
            <a:endParaRPr sz="1800">
              <a:latin typeface="Verdana"/>
              <a:cs typeface="Verdana"/>
            </a:endParaRPr>
          </a:p>
          <a:p>
            <a:pPr marL="12700" marR="5080" indent="3175">
              <a:lnSpc>
                <a:spcPct val="100099"/>
              </a:lnSpc>
              <a:spcBef>
                <a:spcPts val="2070"/>
              </a:spcBef>
            </a:pPr>
            <a:r>
              <a:rPr sz="1800" dirty="0">
                <a:latin typeface="Verdana"/>
                <a:cs typeface="Verdana"/>
              </a:rPr>
              <a:t>A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typical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myofiber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is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2–3 </a:t>
            </a:r>
            <a:r>
              <a:rPr sz="1800" dirty="0">
                <a:latin typeface="Verdana"/>
                <a:cs typeface="Verdana"/>
              </a:rPr>
              <a:t>centimeters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3/4–1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1/5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in) </a:t>
            </a:r>
            <a:r>
              <a:rPr sz="1800" dirty="0">
                <a:latin typeface="Verdana"/>
                <a:cs typeface="Verdana"/>
              </a:rPr>
              <a:t>long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0.05millimeters </a:t>
            </a:r>
            <a:r>
              <a:rPr sz="1800" dirty="0">
                <a:latin typeface="Verdana"/>
                <a:cs typeface="Verdana"/>
              </a:rPr>
              <a:t>(1/500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inch)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diameter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is </a:t>
            </a:r>
            <a:r>
              <a:rPr sz="1800" dirty="0">
                <a:latin typeface="Verdana"/>
                <a:cs typeface="Verdana"/>
              </a:rPr>
              <a:t>composed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narrower </a:t>
            </a:r>
            <a:r>
              <a:rPr sz="1800" dirty="0">
                <a:latin typeface="Verdana"/>
                <a:cs typeface="Verdana"/>
              </a:rPr>
              <a:t>structures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–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myofibrils.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These </a:t>
            </a:r>
            <a:r>
              <a:rPr sz="1800" dirty="0">
                <a:latin typeface="Verdana"/>
                <a:cs typeface="Verdana"/>
              </a:rPr>
              <a:t>contain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thick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thin </a:t>
            </a:r>
            <a:r>
              <a:rPr sz="1800" dirty="0">
                <a:latin typeface="Verdana"/>
                <a:cs typeface="Verdana"/>
              </a:rPr>
              <a:t>myofilaments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made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up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mainly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the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proteins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actin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and </a:t>
            </a:r>
            <a:r>
              <a:rPr sz="1800" dirty="0">
                <a:latin typeface="Verdana"/>
                <a:cs typeface="Verdana"/>
              </a:rPr>
              <a:t>myosin.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Numerous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capillaries </a:t>
            </a:r>
            <a:r>
              <a:rPr sz="1800" dirty="0">
                <a:latin typeface="Verdana"/>
                <a:cs typeface="Verdana"/>
              </a:rPr>
              <a:t>keep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the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muscle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supplied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with </a:t>
            </a:r>
            <a:r>
              <a:rPr sz="1800" dirty="0">
                <a:latin typeface="Verdana"/>
                <a:cs typeface="Verdana"/>
              </a:rPr>
              <a:t>the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oxygen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glucose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needed </a:t>
            </a:r>
            <a:r>
              <a:rPr sz="1800" dirty="0">
                <a:latin typeface="Verdana"/>
                <a:cs typeface="Verdana"/>
              </a:rPr>
              <a:t>to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fuel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contraction.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809" y="838923"/>
            <a:ext cx="5200015" cy="51542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0075" y="3065957"/>
            <a:ext cx="4732020" cy="36368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1166" y="209486"/>
            <a:ext cx="42081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Skeletal</a:t>
            </a:r>
            <a:r>
              <a:rPr sz="4400" b="0" u="sng" spc="-23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4400" b="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Muscles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dirty="0"/>
              <a:t>Skeletal</a:t>
            </a:r>
            <a:r>
              <a:rPr spc="-70" dirty="0"/>
              <a:t> </a:t>
            </a:r>
            <a:r>
              <a:rPr dirty="0"/>
              <a:t>muscles</a:t>
            </a:r>
            <a:r>
              <a:rPr spc="-55" dirty="0"/>
              <a:t> </a:t>
            </a:r>
            <a:r>
              <a:rPr dirty="0"/>
              <a:t>attach</a:t>
            </a:r>
            <a:r>
              <a:rPr spc="-80" dirty="0"/>
              <a:t> </a:t>
            </a:r>
            <a:r>
              <a:rPr dirty="0"/>
              <a:t>to</a:t>
            </a:r>
            <a:r>
              <a:rPr spc="-105" dirty="0"/>
              <a:t> </a:t>
            </a:r>
            <a:r>
              <a:rPr dirty="0"/>
              <a:t>bones</a:t>
            </a:r>
            <a:r>
              <a:rPr spc="-85" dirty="0"/>
              <a:t> </a:t>
            </a:r>
            <a:r>
              <a:rPr dirty="0"/>
              <a:t>by</a:t>
            </a:r>
            <a:r>
              <a:rPr spc="-90" dirty="0"/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tendons</a:t>
            </a:r>
            <a:r>
              <a:rPr spc="-10" dirty="0"/>
              <a:t> </a:t>
            </a:r>
            <a:r>
              <a:rPr dirty="0"/>
              <a:t>(connective</a:t>
            </a:r>
            <a:r>
              <a:rPr spc="-65" dirty="0"/>
              <a:t> </a:t>
            </a:r>
            <a:r>
              <a:rPr dirty="0"/>
              <a:t>tissue)</a:t>
            </a:r>
            <a:r>
              <a:rPr spc="-60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dirty="0"/>
              <a:t>enable</a:t>
            </a:r>
            <a:r>
              <a:rPr spc="-55" dirty="0"/>
              <a:t> </a:t>
            </a:r>
            <a:r>
              <a:rPr spc="-10" dirty="0"/>
              <a:t>movement.</a:t>
            </a:r>
          </a:p>
          <a:p>
            <a:pPr marL="355600" indent="-342900">
              <a:lnSpc>
                <a:spcPct val="100000"/>
              </a:lnSpc>
              <a:spcBef>
                <a:spcPts val="635"/>
              </a:spcBef>
              <a:buChar char="•"/>
              <a:tabLst>
                <a:tab pos="355600" algn="l"/>
              </a:tabLst>
            </a:pPr>
            <a:r>
              <a:rPr dirty="0"/>
              <a:t>Skeletal</a:t>
            </a:r>
            <a:r>
              <a:rPr spc="-170" dirty="0"/>
              <a:t> </a:t>
            </a:r>
            <a:r>
              <a:rPr dirty="0"/>
              <a:t>muscles</a:t>
            </a:r>
            <a:r>
              <a:rPr spc="-155" dirty="0"/>
              <a:t> </a:t>
            </a:r>
            <a:r>
              <a:rPr dirty="0"/>
              <a:t>are</a:t>
            </a:r>
            <a:r>
              <a:rPr spc="-165" dirty="0"/>
              <a:t> </a:t>
            </a:r>
            <a:r>
              <a:rPr dirty="0"/>
              <a:t>mostly</a:t>
            </a:r>
            <a:r>
              <a:rPr spc="-150" dirty="0"/>
              <a:t> </a:t>
            </a:r>
            <a:r>
              <a:rPr spc="-10" dirty="0"/>
              <a:t>voluntary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75" y="44703"/>
            <a:ext cx="8926195" cy="3313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225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The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typical</a:t>
            </a:r>
            <a:r>
              <a:rPr sz="2400" spc="-7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male</a:t>
            </a:r>
            <a:r>
              <a:rPr sz="2400" spc="-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body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contains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approximately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640 </a:t>
            </a:r>
            <a:r>
              <a:rPr sz="2400" dirty="0">
                <a:latin typeface="Verdana"/>
                <a:cs typeface="Verdana"/>
              </a:rPr>
              <a:t>muscles,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which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compose</a:t>
            </a:r>
            <a:r>
              <a:rPr sz="2400" spc="-10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around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two-</a:t>
            </a:r>
            <a:r>
              <a:rPr sz="2400" dirty="0">
                <a:latin typeface="Verdana"/>
                <a:cs typeface="Verdana"/>
              </a:rPr>
              <a:t>fifths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of</a:t>
            </a:r>
            <a:r>
              <a:rPr sz="2400" spc="-8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its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weight.</a:t>
            </a:r>
            <a:endParaRPr sz="2400">
              <a:latin typeface="Verdana"/>
              <a:cs typeface="Verdana"/>
            </a:endParaRPr>
          </a:p>
          <a:p>
            <a:pPr marL="12700" marR="547370">
              <a:lnSpc>
                <a:spcPct val="100000"/>
              </a:lnSpc>
              <a:spcBef>
                <a:spcPts val="2840"/>
              </a:spcBef>
            </a:pPr>
            <a:r>
              <a:rPr sz="2400" dirty="0">
                <a:latin typeface="Verdana"/>
                <a:cs typeface="Verdana"/>
              </a:rPr>
              <a:t>The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same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number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in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female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body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make</a:t>
            </a:r>
            <a:r>
              <a:rPr sz="2400" spc="-7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up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slightly </a:t>
            </a:r>
            <a:r>
              <a:rPr sz="2400" dirty="0">
                <a:latin typeface="Verdana"/>
                <a:cs typeface="Verdana"/>
              </a:rPr>
              <a:t>smaller</a:t>
            </a:r>
            <a:r>
              <a:rPr sz="2400" spc="-9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proportion.</a:t>
            </a:r>
            <a:endParaRPr sz="2400">
              <a:latin typeface="Verdana"/>
              <a:cs typeface="Verdana"/>
            </a:endParaRPr>
          </a:p>
          <a:p>
            <a:pPr marL="12700" marR="5080">
              <a:lnSpc>
                <a:spcPct val="100299"/>
              </a:lnSpc>
              <a:spcBef>
                <a:spcPts val="2865"/>
              </a:spcBef>
            </a:pPr>
            <a:r>
              <a:rPr sz="2400" dirty="0">
                <a:latin typeface="Verdana"/>
                <a:cs typeface="Verdana"/>
              </a:rPr>
              <a:t>A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typical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muscle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spans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joint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and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tapers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at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each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end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into 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fibrous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tendon</a:t>
            </a:r>
            <a:r>
              <a:rPr sz="2400" spc="-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anchored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to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bone.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Some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muscles </a:t>
            </a:r>
            <a:r>
              <a:rPr sz="2400" dirty="0">
                <a:latin typeface="Verdana"/>
                <a:cs typeface="Verdana"/>
              </a:rPr>
              <a:t>divide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to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attach</a:t>
            </a:r>
            <a:r>
              <a:rPr sz="2400" spc="-7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to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different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bones.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3676151"/>
            <a:ext cx="6811645" cy="31772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" y="181228"/>
            <a:ext cx="3785870" cy="641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Verdana"/>
                <a:cs typeface="Verdana"/>
              </a:rPr>
              <a:t>TENDONS</a:t>
            </a:r>
            <a:endParaRPr sz="2000">
              <a:latin typeface="Verdana"/>
              <a:cs typeface="Verdana"/>
            </a:endParaRPr>
          </a:p>
          <a:p>
            <a:pPr marL="12700" marR="218440">
              <a:lnSpc>
                <a:spcPct val="100000"/>
              </a:lnSpc>
              <a:spcBef>
                <a:spcPts val="2375"/>
              </a:spcBef>
            </a:pPr>
            <a:r>
              <a:rPr sz="2000" dirty="0">
                <a:latin typeface="Verdana"/>
                <a:cs typeface="Verdana"/>
              </a:rPr>
              <a:t>Tendons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are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tough,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fibrous </a:t>
            </a:r>
            <a:r>
              <a:rPr sz="2000" dirty="0">
                <a:latin typeface="Verdana"/>
                <a:cs typeface="Verdana"/>
              </a:rPr>
              <a:t>cords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connective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tissue </a:t>
            </a:r>
            <a:r>
              <a:rPr sz="2000" dirty="0">
                <a:latin typeface="Verdana"/>
                <a:cs typeface="Verdana"/>
              </a:rPr>
              <a:t>that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link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skeletal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muscles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to </a:t>
            </a:r>
            <a:r>
              <a:rPr sz="2000" spc="-10" dirty="0">
                <a:latin typeface="Verdana"/>
                <a:cs typeface="Verdana"/>
              </a:rPr>
              <a:t>bones.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400"/>
              </a:lnSpc>
              <a:spcBef>
                <a:spcPts val="2370"/>
              </a:spcBef>
            </a:pPr>
            <a:r>
              <a:rPr sz="2000" dirty="0">
                <a:latin typeface="Verdana"/>
                <a:cs typeface="Verdana"/>
              </a:rPr>
              <a:t>Within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them,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Sharpey’s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fibers </a:t>
            </a:r>
            <a:r>
              <a:rPr sz="2000" dirty="0">
                <a:latin typeface="Verdana"/>
                <a:cs typeface="Verdana"/>
              </a:rPr>
              <a:t>pass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through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bone </a:t>
            </a:r>
            <a:r>
              <a:rPr sz="2000" dirty="0">
                <a:latin typeface="Verdana"/>
                <a:cs typeface="Verdana"/>
              </a:rPr>
              <a:t>covering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(periosteum)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to </a:t>
            </a:r>
            <a:r>
              <a:rPr sz="2000" dirty="0">
                <a:latin typeface="Verdana"/>
                <a:cs typeface="Verdana"/>
              </a:rPr>
              <a:t>embed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bone.</a:t>
            </a:r>
            <a:endParaRPr sz="2000">
              <a:latin typeface="Verdana"/>
              <a:cs typeface="Verdana"/>
            </a:endParaRPr>
          </a:p>
          <a:p>
            <a:pPr marL="12700" marR="34925">
              <a:lnSpc>
                <a:spcPct val="100000"/>
              </a:lnSpc>
              <a:spcBef>
                <a:spcPts val="2380"/>
              </a:spcBef>
            </a:pPr>
            <a:r>
              <a:rPr sz="2000" dirty="0">
                <a:latin typeface="Verdana"/>
                <a:cs typeface="Verdana"/>
              </a:rPr>
              <a:t>Tendons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hands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and </a:t>
            </a:r>
            <a:r>
              <a:rPr sz="2000" dirty="0">
                <a:latin typeface="Verdana"/>
                <a:cs typeface="Verdana"/>
              </a:rPr>
              <a:t>feet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are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enclosed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self- </a:t>
            </a:r>
            <a:r>
              <a:rPr sz="2000" dirty="0">
                <a:latin typeface="Verdana"/>
                <a:cs typeface="Verdana"/>
              </a:rPr>
              <a:t>lubricating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sheaths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to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protect </a:t>
            </a:r>
            <a:r>
              <a:rPr sz="2000" dirty="0">
                <a:latin typeface="Verdana"/>
                <a:cs typeface="Verdana"/>
              </a:rPr>
              <a:t>them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from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rubbing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against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1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bones.</a:t>
            </a:r>
            <a:endParaRPr sz="2000">
              <a:latin typeface="Verdana"/>
              <a:cs typeface="Verdana"/>
            </a:endParaRPr>
          </a:p>
          <a:p>
            <a:pPr marL="12700" marR="300990">
              <a:lnSpc>
                <a:spcPct val="100000"/>
              </a:lnSpc>
              <a:spcBef>
                <a:spcPts val="2380"/>
              </a:spcBef>
            </a:pPr>
            <a:r>
              <a:rPr sz="2000" dirty="0">
                <a:latin typeface="Verdana"/>
                <a:cs typeface="Verdana"/>
              </a:rPr>
              <a:t>From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hand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bones, </a:t>
            </a:r>
            <a:r>
              <a:rPr sz="2000" dirty="0">
                <a:latin typeface="Verdana"/>
                <a:cs typeface="Verdana"/>
              </a:rPr>
              <a:t>tendons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extend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upwards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to </a:t>
            </a:r>
            <a:r>
              <a:rPr sz="2000" dirty="0">
                <a:latin typeface="Verdana"/>
                <a:cs typeface="Verdana"/>
              </a:rPr>
              <a:t>muscles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near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elbow.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184200"/>
            <a:ext cx="4441825" cy="65060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025" y="3230498"/>
            <a:ext cx="28467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latin typeface="Arial MT"/>
                <a:cs typeface="Arial MT"/>
              </a:rPr>
              <a:t>Tendons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35" dirty="0">
                <a:latin typeface="Arial MT"/>
                <a:cs typeface="Arial MT"/>
              </a:rPr>
              <a:t>and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Tendon </a:t>
            </a:r>
            <a:r>
              <a:rPr sz="2400" dirty="0">
                <a:latin typeface="Arial MT"/>
                <a:cs typeface="Arial MT"/>
              </a:rPr>
              <a:t>Sheaths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hand.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98520" y="0"/>
            <a:ext cx="5384165" cy="6858000"/>
            <a:chOff x="3398520" y="0"/>
            <a:chExt cx="538416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8520" y="0"/>
              <a:ext cx="5383783" cy="68573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520" y="53337"/>
              <a:ext cx="5383783" cy="68046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spc="-35" dirty="0">
                <a:latin typeface="Arial"/>
                <a:cs typeface="Arial"/>
              </a:rPr>
              <a:t>SKELETAL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MUSCLES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75" y="730884"/>
            <a:ext cx="4444365" cy="580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670">
              <a:lnSpc>
                <a:spcPct val="100000"/>
              </a:lnSpc>
              <a:spcBef>
                <a:spcPts val="100"/>
              </a:spcBef>
              <a:tabLst>
                <a:tab pos="2337435" algn="l"/>
              </a:tabLst>
            </a:pPr>
            <a:r>
              <a:rPr sz="2000" b="1" dirty="0">
                <a:latin typeface="Verdana"/>
                <a:cs typeface="Verdana"/>
              </a:rPr>
              <a:t>Skeletal</a:t>
            </a:r>
            <a:r>
              <a:rPr sz="2000" b="1" spc="-7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muscles</a:t>
            </a:r>
            <a:r>
              <a:rPr sz="2000" b="1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are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also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known </a:t>
            </a:r>
            <a:r>
              <a:rPr sz="2000" dirty="0">
                <a:latin typeface="Verdana"/>
                <a:cs typeface="Verdana"/>
              </a:rPr>
              <a:t>as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voluntary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muscles,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since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we </a:t>
            </a:r>
            <a:r>
              <a:rPr sz="2000" dirty="0">
                <a:latin typeface="Verdana"/>
                <a:cs typeface="Verdana"/>
              </a:rPr>
              <a:t>control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their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actions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at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will,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and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as </a:t>
            </a:r>
            <a:r>
              <a:rPr sz="2000" dirty="0">
                <a:latin typeface="Verdana"/>
                <a:cs typeface="Verdana"/>
              </a:rPr>
              <a:t>striated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muscles,</a:t>
            </a:r>
            <a:r>
              <a:rPr sz="2000" dirty="0">
                <a:latin typeface="Verdana"/>
                <a:cs typeface="Verdana"/>
              </a:rPr>
              <a:t>	from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their </a:t>
            </a:r>
            <a:r>
              <a:rPr sz="2000" dirty="0">
                <a:latin typeface="Verdana"/>
                <a:cs typeface="Verdana"/>
              </a:rPr>
              <a:t>microscopic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appearance.</a:t>
            </a:r>
            <a:endParaRPr sz="2000">
              <a:latin typeface="Verdana"/>
              <a:cs typeface="Verdana"/>
            </a:endParaRPr>
          </a:p>
          <a:p>
            <a:pPr marL="12700" marR="271145">
              <a:lnSpc>
                <a:spcPct val="100000"/>
              </a:lnSpc>
              <a:spcBef>
                <a:spcPts val="2380"/>
              </a:spcBef>
            </a:pPr>
            <a:r>
              <a:rPr sz="2000" dirty="0">
                <a:latin typeface="Verdana"/>
                <a:cs typeface="Verdana"/>
              </a:rPr>
              <a:t>In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muscular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system,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skeletal </a:t>
            </a:r>
            <a:r>
              <a:rPr sz="2000" dirty="0">
                <a:latin typeface="Verdana"/>
                <a:cs typeface="Verdana"/>
              </a:rPr>
              <a:t>muscles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are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connected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to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the </a:t>
            </a:r>
            <a:r>
              <a:rPr sz="2000" dirty="0">
                <a:latin typeface="Verdana"/>
                <a:cs typeface="Verdana"/>
              </a:rPr>
              <a:t>skeleton,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either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to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bone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or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to </a:t>
            </a:r>
            <a:r>
              <a:rPr sz="2000" dirty="0">
                <a:latin typeface="Verdana"/>
                <a:cs typeface="Verdana"/>
              </a:rPr>
              <a:t>connective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tissues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such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as </a:t>
            </a:r>
            <a:r>
              <a:rPr sz="2000" spc="-10" dirty="0">
                <a:latin typeface="Verdana"/>
                <a:cs typeface="Verdana"/>
              </a:rPr>
              <a:t>ligaments.</a:t>
            </a:r>
            <a:endParaRPr sz="2000">
              <a:latin typeface="Verdana"/>
              <a:cs typeface="Verdana"/>
            </a:endParaRPr>
          </a:p>
          <a:p>
            <a:pPr marL="12700" marR="471170">
              <a:lnSpc>
                <a:spcPct val="100000"/>
              </a:lnSpc>
              <a:spcBef>
                <a:spcPts val="2380"/>
              </a:spcBef>
            </a:pPr>
            <a:r>
              <a:rPr sz="2000" dirty="0">
                <a:latin typeface="Verdana"/>
                <a:cs typeface="Verdana"/>
              </a:rPr>
              <a:t>Muscles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are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always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attached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at </a:t>
            </a:r>
            <a:r>
              <a:rPr sz="2000" dirty="0">
                <a:latin typeface="Verdana"/>
                <a:cs typeface="Verdana"/>
              </a:rPr>
              <a:t>two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or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more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places.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99400"/>
              </a:lnSpc>
              <a:spcBef>
                <a:spcPts val="2420"/>
              </a:spcBef>
            </a:pPr>
            <a:r>
              <a:rPr sz="2000" dirty="0">
                <a:latin typeface="Verdana"/>
                <a:cs typeface="Verdana"/>
              </a:rPr>
              <a:t>When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muscle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contracts,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the </a:t>
            </a:r>
            <a:r>
              <a:rPr sz="2000" dirty="0">
                <a:latin typeface="Verdana"/>
                <a:cs typeface="Verdana"/>
              </a:rPr>
              <a:t>attachment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points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are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pulled </a:t>
            </a:r>
            <a:r>
              <a:rPr sz="2000" dirty="0">
                <a:latin typeface="Verdana"/>
                <a:cs typeface="Verdana"/>
              </a:rPr>
              <a:t>closer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together;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when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it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relaxes,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attachment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points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move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apart</a:t>
            </a:r>
            <a:r>
              <a:rPr sz="2000" spc="-1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67884" y="20954"/>
            <a:ext cx="4476115" cy="6815455"/>
            <a:chOff x="4667884" y="20954"/>
            <a:chExt cx="4476115" cy="68154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7884" y="20954"/>
              <a:ext cx="4475988" cy="31333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2472" y="3134484"/>
              <a:ext cx="2644140" cy="37017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775" y="1378965"/>
            <a:ext cx="3725545" cy="44030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4"/>
              </a:spcBef>
            </a:pPr>
            <a:r>
              <a:rPr sz="2400" dirty="0">
                <a:latin typeface="Arial MT"/>
                <a:cs typeface="Arial MT"/>
              </a:rPr>
              <a:t>A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second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type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smooth </a:t>
            </a:r>
            <a:r>
              <a:rPr sz="2400" dirty="0">
                <a:latin typeface="Arial MT"/>
                <a:cs typeface="Arial MT"/>
              </a:rPr>
              <a:t>muscle,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walls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body </a:t>
            </a:r>
            <a:r>
              <a:rPr sz="2400" dirty="0">
                <a:latin typeface="Arial MT"/>
                <a:cs typeface="Arial MT"/>
              </a:rPr>
              <a:t>parts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such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as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airways, </a:t>
            </a:r>
            <a:r>
              <a:rPr sz="2400" dirty="0">
                <a:latin typeface="Arial MT"/>
                <a:cs typeface="Arial MT"/>
              </a:rPr>
              <a:t>stomach,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Alimentary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canal,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blood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vessels.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2400">
              <a:latin typeface="Arial MT"/>
              <a:cs typeface="Arial MT"/>
            </a:endParaRPr>
          </a:p>
          <a:p>
            <a:pPr marL="12700" marR="65405">
              <a:lnSpc>
                <a:spcPct val="99500"/>
              </a:lnSpc>
              <a:spcBef>
                <a:spcPts val="5"/>
              </a:spcBef>
            </a:pPr>
            <a:r>
              <a:rPr sz="2400" dirty="0">
                <a:latin typeface="Arial MT"/>
                <a:cs typeface="Arial MT"/>
              </a:rPr>
              <a:t>This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called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involuntary </a:t>
            </a:r>
            <a:r>
              <a:rPr sz="2400" dirty="0">
                <a:latin typeface="Arial MT"/>
                <a:cs typeface="Arial MT"/>
              </a:rPr>
              <a:t>muscle,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because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works </a:t>
            </a:r>
            <a:r>
              <a:rPr sz="2400" dirty="0">
                <a:latin typeface="Arial MT"/>
                <a:cs typeface="Arial MT"/>
              </a:rPr>
              <a:t>automatically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rather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than </a:t>
            </a:r>
            <a:r>
              <a:rPr sz="2400" dirty="0">
                <a:latin typeface="Arial MT"/>
                <a:cs typeface="Arial MT"/>
              </a:rPr>
              <a:t>under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conscious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control,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or </a:t>
            </a:r>
            <a:r>
              <a:rPr sz="2400" dirty="0">
                <a:latin typeface="Arial MT"/>
                <a:cs typeface="Arial MT"/>
              </a:rPr>
              <a:t>smooth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muscle,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from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its </a:t>
            </a:r>
            <a:r>
              <a:rPr sz="2400" dirty="0">
                <a:latin typeface="Arial MT"/>
                <a:cs typeface="Arial MT"/>
              </a:rPr>
              <a:t>magnified</a:t>
            </a:r>
            <a:r>
              <a:rPr sz="2400" spc="-1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appearance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9100" y="0"/>
            <a:ext cx="4899025" cy="68571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075" y="95186"/>
            <a:ext cx="8555355" cy="42170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55600" marR="1127760" indent="-343535">
              <a:lnSpc>
                <a:spcPts val="4300"/>
              </a:lnSpc>
              <a:spcBef>
                <a:spcPts val="260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dirty="0">
                <a:latin typeface="Arial MT"/>
                <a:cs typeface="Arial MT"/>
              </a:rPr>
              <a:t>Smooth</a:t>
            </a:r>
            <a:r>
              <a:rPr sz="3600" spc="-4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muscle</a:t>
            </a:r>
            <a:r>
              <a:rPr sz="3600" spc="-7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lines</a:t>
            </a:r>
            <a:r>
              <a:rPr sz="3600" spc="-7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organs</a:t>
            </a:r>
            <a:r>
              <a:rPr sz="3600" spc="-6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and</a:t>
            </a:r>
            <a:r>
              <a:rPr sz="3600" spc="-60" dirty="0">
                <a:latin typeface="Arial MT"/>
                <a:cs typeface="Arial MT"/>
              </a:rPr>
              <a:t> </a:t>
            </a:r>
            <a:r>
              <a:rPr sz="3600" spc="-25" dirty="0">
                <a:latin typeface="Arial MT"/>
                <a:cs typeface="Arial MT"/>
              </a:rPr>
              <a:t>is </a:t>
            </a:r>
            <a:r>
              <a:rPr sz="3600" spc="-10" dirty="0">
                <a:latin typeface="Arial MT"/>
                <a:cs typeface="Arial MT"/>
              </a:rPr>
              <a:t>involuntary.</a:t>
            </a:r>
            <a:endParaRPr sz="3600">
              <a:latin typeface="Arial MT"/>
              <a:cs typeface="Arial MT"/>
            </a:endParaRPr>
          </a:p>
          <a:p>
            <a:pPr marL="1021715" lvl="1" indent="-285115">
              <a:lnSpc>
                <a:spcPts val="3005"/>
              </a:lnSpc>
              <a:buChar char="–"/>
              <a:tabLst>
                <a:tab pos="1021715" algn="l"/>
              </a:tabLst>
            </a:pPr>
            <a:r>
              <a:rPr sz="2800" dirty="0">
                <a:latin typeface="Arial MT"/>
                <a:cs typeface="Arial MT"/>
              </a:rPr>
              <a:t>moves</a:t>
            </a:r>
            <a:r>
              <a:rPr sz="2800" spc="-1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food</a:t>
            </a:r>
            <a:r>
              <a:rPr sz="2800" spc="-1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through</a:t>
            </a:r>
            <a:r>
              <a:rPr sz="2800" spc="-15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digestive</a:t>
            </a:r>
            <a:r>
              <a:rPr sz="2800" spc="-15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organs</a:t>
            </a:r>
            <a:endParaRPr sz="2800">
              <a:latin typeface="Arial MT"/>
              <a:cs typeface="Arial MT"/>
            </a:endParaRPr>
          </a:p>
          <a:p>
            <a:pPr marL="1021715" lvl="1" indent="-285115">
              <a:lnSpc>
                <a:spcPct val="100000"/>
              </a:lnSpc>
              <a:spcBef>
                <a:spcPts val="670"/>
              </a:spcBef>
              <a:buChar char="–"/>
              <a:tabLst>
                <a:tab pos="1021715" algn="l"/>
              </a:tabLst>
            </a:pPr>
            <a:r>
              <a:rPr sz="2800" spc="-10" dirty="0">
                <a:latin typeface="Arial MT"/>
                <a:cs typeface="Arial MT"/>
              </a:rPr>
              <a:t>empties</a:t>
            </a:r>
            <a:r>
              <a:rPr sz="2800" spc="-1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liquid</a:t>
            </a:r>
            <a:r>
              <a:rPr sz="2800" spc="-114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from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12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bladder</a:t>
            </a:r>
            <a:endParaRPr sz="2800">
              <a:latin typeface="Arial MT"/>
              <a:cs typeface="Arial MT"/>
            </a:endParaRPr>
          </a:p>
          <a:p>
            <a:pPr marL="1021715" lvl="1" indent="-285115">
              <a:lnSpc>
                <a:spcPct val="100000"/>
              </a:lnSpc>
              <a:spcBef>
                <a:spcPts val="690"/>
              </a:spcBef>
              <a:buChar char="–"/>
              <a:tabLst>
                <a:tab pos="1021715" algn="l"/>
              </a:tabLst>
            </a:pPr>
            <a:r>
              <a:rPr sz="2800" spc="-10" dirty="0">
                <a:latin typeface="Arial MT"/>
                <a:cs typeface="Arial MT"/>
              </a:rPr>
              <a:t>controls</a:t>
            </a:r>
            <a:r>
              <a:rPr sz="2800" spc="-1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width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1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blood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vessels</a:t>
            </a:r>
            <a:endParaRPr sz="2800">
              <a:latin typeface="Arial MT"/>
              <a:cs typeface="Arial MT"/>
            </a:endParaRPr>
          </a:p>
          <a:p>
            <a:pPr marL="4551045" marR="113030">
              <a:lnSpc>
                <a:spcPct val="100000"/>
              </a:lnSpc>
              <a:spcBef>
                <a:spcPts val="1870"/>
              </a:spcBef>
            </a:pPr>
            <a:r>
              <a:rPr sz="2000" b="1" dirty="0">
                <a:latin typeface="Verdana"/>
                <a:cs typeface="Verdana"/>
              </a:rPr>
              <a:t>Smooth</a:t>
            </a:r>
            <a:r>
              <a:rPr sz="2000" b="1" spc="-13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muscle</a:t>
            </a:r>
            <a:r>
              <a:rPr sz="2000" b="1" spc="-13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around</a:t>
            </a:r>
            <a:r>
              <a:rPr sz="2000" b="1" spc="-135" dirty="0">
                <a:latin typeface="Verdana"/>
                <a:cs typeface="Verdana"/>
              </a:rPr>
              <a:t> </a:t>
            </a:r>
            <a:r>
              <a:rPr sz="2000" b="1" spc="-20" dirty="0">
                <a:latin typeface="Verdana"/>
                <a:cs typeface="Verdana"/>
              </a:rPr>
              <a:t>this </a:t>
            </a:r>
            <a:r>
              <a:rPr sz="2000" b="1" dirty="0">
                <a:latin typeface="Verdana"/>
                <a:cs typeface="Verdana"/>
              </a:rPr>
              <a:t>artery</a:t>
            </a:r>
            <a:r>
              <a:rPr sz="2000" b="1" spc="-8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allows</a:t>
            </a:r>
            <a:r>
              <a:rPr sz="2000" b="1" spc="-4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the</a:t>
            </a:r>
            <a:r>
              <a:rPr sz="2000" b="1" spc="-6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artery</a:t>
            </a:r>
            <a:r>
              <a:rPr sz="2000" b="1" spc="-80" dirty="0">
                <a:latin typeface="Verdana"/>
                <a:cs typeface="Verdana"/>
              </a:rPr>
              <a:t> </a:t>
            </a:r>
            <a:r>
              <a:rPr sz="2000" b="1" spc="-25" dirty="0">
                <a:latin typeface="Verdana"/>
                <a:cs typeface="Verdana"/>
              </a:rPr>
              <a:t>to </a:t>
            </a:r>
            <a:r>
              <a:rPr sz="2000" b="1" dirty="0">
                <a:latin typeface="Verdana"/>
                <a:cs typeface="Verdana"/>
              </a:rPr>
              <a:t>regulate</a:t>
            </a:r>
            <a:r>
              <a:rPr sz="2000" b="1" spc="-7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blood</a:t>
            </a:r>
            <a:r>
              <a:rPr sz="2000" b="1" spc="-8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flow</a:t>
            </a:r>
            <a:r>
              <a:rPr sz="2000" b="1" spc="-80" dirty="0">
                <a:latin typeface="Verdana"/>
                <a:cs typeface="Verdana"/>
              </a:rPr>
              <a:t> </a:t>
            </a:r>
            <a:r>
              <a:rPr sz="2000" b="1" spc="-35" dirty="0">
                <a:latin typeface="Verdana"/>
                <a:cs typeface="Verdana"/>
              </a:rPr>
              <a:t>by </a:t>
            </a:r>
            <a:r>
              <a:rPr sz="2000" b="1" dirty="0">
                <a:latin typeface="Verdana"/>
                <a:cs typeface="Verdana"/>
              </a:rPr>
              <a:t>shrinking</a:t>
            </a:r>
            <a:r>
              <a:rPr sz="2000" b="1" spc="-8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and</a:t>
            </a:r>
            <a:r>
              <a:rPr sz="2000" b="1" spc="-85" dirty="0">
                <a:latin typeface="Verdana"/>
                <a:cs typeface="Verdana"/>
              </a:rPr>
              <a:t> </a:t>
            </a:r>
            <a:r>
              <a:rPr sz="2000" b="1" spc="-10" dirty="0">
                <a:latin typeface="Verdana"/>
                <a:cs typeface="Verdana"/>
              </a:rPr>
              <a:t>expanding.</a:t>
            </a:r>
            <a:endParaRPr sz="20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125"/>
              </a:spcBef>
            </a:pPr>
            <a:r>
              <a:rPr sz="1300" b="1" spc="-10" dirty="0">
                <a:solidFill>
                  <a:srgbClr val="176294"/>
                </a:solidFill>
                <a:latin typeface="Arial"/>
                <a:cs typeface="Arial"/>
              </a:rPr>
              <a:t>SMOOTH</a:t>
            </a:r>
            <a:r>
              <a:rPr sz="1300" b="1" spc="-40" dirty="0">
                <a:solidFill>
                  <a:srgbClr val="176294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76294"/>
                </a:solidFill>
                <a:latin typeface="Arial"/>
                <a:cs typeface="Arial"/>
              </a:rPr>
              <a:t>MUSCLE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27253"/>
            <a:ext cx="4418964" cy="372719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6795" y="4304087"/>
            <a:ext cx="4114037" cy="254761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100" y="1029334"/>
            <a:ext cx="4569460" cy="407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975" marR="5080" indent="-16891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third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type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b="1" dirty="0">
                <a:latin typeface="Arial"/>
                <a:cs typeface="Arial"/>
              </a:rPr>
              <a:t>cardiac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muscle</a:t>
            </a:r>
            <a:r>
              <a:rPr sz="2400" spc="-10" dirty="0">
                <a:latin typeface="Arial MT"/>
                <a:cs typeface="Arial MT"/>
              </a:rPr>
              <a:t>, </a:t>
            </a:r>
            <a:r>
              <a:rPr sz="2400" dirty="0">
                <a:latin typeface="Arial MT"/>
                <a:cs typeface="Arial MT"/>
              </a:rPr>
              <a:t>making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up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walls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heart.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400">
              <a:latin typeface="Arial MT"/>
              <a:cs typeface="Arial MT"/>
            </a:endParaRPr>
          </a:p>
          <a:p>
            <a:pPr marL="73025" marR="652145" indent="-60325">
              <a:lnSpc>
                <a:spcPct val="89900"/>
              </a:lnSpc>
            </a:pPr>
            <a:r>
              <a:rPr sz="2400" dirty="0">
                <a:latin typeface="Arial MT"/>
                <a:cs typeface="Arial MT"/>
              </a:rPr>
              <a:t>It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part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both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Muscular </a:t>
            </a:r>
            <a:r>
              <a:rPr sz="2400" dirty="0">
                <a:latin typeface="Arial MT"/>
                <a:cs typeface="Arial MT"/>
              </a:rPr>
              <a:t>System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and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Circulatory System.</a:t>
            </a:r>
            <a:endParaRPr sz="2400">
              <a:latin typeface="Arial MT"/>
              <a:cs typeface="Arial MT"/>
            </a:endParaRPr>
          </a:p>
          <a:p>
            <a:pPr marL="73025" marR="562610" indent="-60325">
              <a:lnSpc>
                <a:spcPts val="2580"/>
              </a:lnSpc>
              <a:spcBef>
                <a:spcPts val="2635"/>
              </a:spcBef>
            </a:pPr>
            <a:r>
              <a:rPr sz="2400" dirty="0">
                <a:latin typeface="Arial MT"/>
                <a:cs typeface="Arial MT"/>
              </a:rPr>
              <a:t>It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responsible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circulating </a:t>
            </a:r>
            <a:r>
              <a:rPr sz="2400" dirty="0">
                <a:latin typeface="Arial MT"/>
                <a:cs typeface="Arial MT"/>
              </a:rPr>
              <a:t>blood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throughout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body.</a:t>
            </a:r>
            <a:endParaRPr sz="2400">
              <a:latin typeface="Arial MT"/>
              <a:cs typeface="Arial MT"/>
            </a:endParaRPr>
          </a:p>
          <a:p>
            <a:pPr marL="73025" marR="760095" indent="-60325">
              <a:lnSpc>
                <a:spcPts val="2580"/>
              </a:lnSpc>
              <a:spcBef>
                <a:spcPts val="2615"/>
              </a:spcBef>
            </a:pPr>
            <a:r>
              <a:rPr sz="2400" dirty="0">
                <a:latin typeface="Arial MT"/>
                <a:cs typeface="Arial MT"/>
              </a:rPr>
              <a:t>It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its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own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pacemaker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for </a:t>
            </a:r>
            <a:r>
              <a:rPr sz="2400" dirty="0">
                <a:latin typeface="Arial MT"/>
                <a:cs typeface="Arial MT"/>
              </a:rPr>
              <a:t>rhythmic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beating.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6190" y="1010259"/>
            <a:ext cx="4067175" cy="56946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117728"/>
            <a:ext cx="3508375" cy="65982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heart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wall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is </a:t>
            </a:r>
            <a:r>
              <a:rPr sz="2400" spc="-10" dirty="0">
                <a:latin typeface="Arial MT"/>
                <a:cs typeface="Arial MT"/>
              </a:rPr>
              <a:t>composed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three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layers.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400">
              <a:latin typeface="Arial MT"/>
              <a:cs typeface="Arial MT"/>
            </a:endParaRPr>
          </a:p>
          <a:p>
            <a:pPr marL="12700" marR="10795">
              <a:lnSpc>
                <a:spcPct val="99600"/>
              </a:lnSpc>
              <a:spcBef>
                <a:spcPts val="5"/>
              </a:spcBef>
            </a:pP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middle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layer,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the </a:t>
            </a:r>
            <a:r>
              <a:rPr sz="2400" dirty="0">
                <a:latin typeface="Arial MT"/>
                <a:cs typeface="Arial MT"/>
              </a:rPr>
              <a:t>myocardium,</a:t>
            </a:r>
            <a:r>
              <a:rPr sz="2400" spc="-15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is </a:t>
            </a:r>
            <a:r>
              <a:rPr sz="2400" spc="-10" dirty="0">
                <a:latin typeface="Arial MT"/>
                <a:cs typeface="Arial MT"/>
              </a:rPr>
              <a:t>responsible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heart’s </a:t>
            </a:r>
            <a:r>
              <a:rPr sz="2400" dirty="0">
                <a:latin typeface="Arial MT"/>
                <a:cs typeface="Arial MT"/>
              </a:rPr>
              <a:t>pumping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action.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2400">
              <a:latin typeface="Arial MT"/>
              <a:cs typeface="Arial MT"/>
            </a:endParaRPr>
          </a:p>
          <a:p>
            <a:pPr marL="12700" marR="275590">
              <a:lnSpc>
                <a:spcPct val="99500"/>
              </a:lnSpc>
            </a:pPr>
            <a:r>
              <a:rPr sz="2400" dirty="0">
                <a:latin typeface="Arial MT"/>
                <a:cs typeface="Arial MT"/>
              </a:rPr>
              <a:t>Cardiac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muscle,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found </a:t>
            </a:r>
            <a:r>
              <a:rPr sz="2400" dirty="0">
                <a:latin typeface="Arial MT"/>
                <a:cs typeface="Arial MT"/>
              </a:rPr>
              <a:t>only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myocardium, </a:t>
            </a:r>
            <a:r>
              <a:rPr sz="2400" dirty="0">
                <a:latin typeface="Arial MT"/>
                <a:cs typeface="Arial MT"/>
              </a:rPr>
              <a:t>contracts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response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35" dirty="0">
                <a:latin typeface="Arial MT"/>
                <a:cs typeface="Arial MT"/>
              </a:rPr>
              <a:t>to </a:t>
            </a:r>
            <a:r>
              <a:rPr sz="2400" dirty="0">
                <a:latin typeface="Arial MT"/>
                <a:cs typeface="Arial MT"/>
              </a:rPr>
              <a:t>signals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from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cardiac </a:t>
            </a:r>
            <a:r>
              <a:rPr sz="2400" dirty="0">
                <a:latin typeface="Arial MT"/>
                <a:cs typeface="Arial MT"/>
              </a:rPr>
              <a:t>conduction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system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to </a:t>
            </a:r>
            <a:r>
              <a:rPr sz="2400" dirty="0">
                <a:latin typeface="Arial MT"/>
                <a:cs typeface="Arial MT"/>
              </a:rPr>
              <a:t>make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heart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beat.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2400">
              <a:latin typeface="Arial MT"/>
              <a:cs typeface="Arial MT"/>
            </a:endParaRPr>
          </a:p>
          <a:p>
            <a:pPr marL="12700" marR="259715">
              <a:lnSpc>
                <a:spcPct val="99400"/>
              </a:lnSpc>
            </a:pPr>
            <a:r>
              <a:rPr sz="2400" dirty="0">
                <a:latin typeface="Arial MT"/>
                <a:cs typeface="Arial MT"/>
              </a:rPr>
              <a:t>Cardiac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muscle</a:t>
            </a:r>
            <a:r>
              <a:rPr sz="2400" spc="-1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made </a:t>
            </a:r>
            <a:r>
              <a:rPr sz="2400" dirty="0">
                <a:latin typeface="Arial MT"/>
                <a:cs typeface="Arial MT"/>
              </a:rPr>
              <a:t>from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cells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called cardiocytes.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0" y="1544447"/>
            <a:ext cx="5397119" cy="37636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7535" y="711200"/>
            <a:ext cx="3491103" cy="556196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2235" y="149161"/>
            <a:ext cx="62820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>
                <a:latin typeface="Verdana"/>
                <a:cs typeface="Verdana"/>
              </a:rPr>
              <a:t>THE</a:t>
            </a:r>
            <a:r>
              <a:rPr sz="4000" b="0" spc="-195" dirty="0">
                <a:latin typeface="Verdana"/>
                <a:cs typeface="Verdana"/>
              </a:rPr>
              <a:t> </a:t>
            </a:r>
            <a:r>
              <a:rPr sz="4000" b="0" dirty="0">
                <a:latin typeface="Verdana"/>
                <a:cs typeface="Verdana"/>
              </a:rPr>
              <a:t>MUSCULAR</a:t>
            </a:r>
            <a:r>
              <a:rPr sz="4000" b="0" spc="-200" dirty="0">
                <a:latin typeface="Verdana"/>
                <a:cs typeface="Verdana"/>
              </a:rPr>
              <a:t> </a:t>
            </a:r>
            <a:r>
              <a:rPr sz="4000" b="0" spc="-10" dirty="0">
                <a:latin typeface="Verdana"/>
                <a:cs typeface="Verdana"/>
              </a:rPr>
              <a:t>SYSTEM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8791" y="6356350"/>
            <a:ext cx="4163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COMPILED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BY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HOWIE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BAUM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51875" y="6356350"/>
            <a:ext cx="167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171386"/>
            <a:ext cx="8731250" cy="2711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dirty="0">
                <a:latin typeface="Arial MT"/>
                <a:cs typeface="Arial MT"/>
              </a:rPr>
              <a:t>Cardiac</a:t>
            </a:r>
            <a:r>
              <a:rPr sz="3600" spc="-6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muscle</a:t>
            </a:r>
            <a:r>
              <a:rPr sz="3600" spc="-40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is</a:t>
            </a:r>
            <a:r>
              <a:rPr sz="3600" spc="-3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found</a:t>
            </a:r>
            <a:r>
              <a:rPr sz="3600" spc="-4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only</a:t>
            </a:r>
            <a:r>
              <a:rPr sz="3600" spc="-4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in</a:t>
            </a:r>
            <a:r>
              <a:rPr sz="3600" spc="-15" dirty="0">
                <a:latin typeface="Arial MT"/>
                <a:cs typeface="Arial MT"/>
              </a:rPr>
              <a:t> </a:t>
            </a:r>
            <a:r>
              <a:rPr sz="3600" dirty="0">
                <a:latin typeface="Arial MT"/>
                <a:cs typeface="Arial MT"/>
              </a:rPr>
              <a:t>the</a:t>
            </a:r>
            <a:r>
              <a:rPr sz="3600" spc="-40" dirty="0">
                <a:latin typeface="Arial MT"/>
                <a:cs typeface="Arial MT"/>
              </a:rPr>
              <a:t> </a:t>
            </a:r>
            <a:r>
              <a:rPr sz="3600" spc="-10" dirty="0">
                <a:latin typeface="Arial MT"/>
                <a:cs typeface="Arial MT"/>
              </a:rPr>
              <a:t>heart.</a:t>
            </a:r>
            <a:endParaRPr sz="3600">
              <a:latin typeface="Arial MT"/>
              <a:cs typeface="Arial MT"/>
            </a:endParaRPr>
          </a:p>
          <a:p>
            <a:pPr marL="1021715" lvl="1" indent="-285115">
              <a:lnSpc>
                <a:spcPct val="100000"/>
              </a:lnSpc>
              <a:spcBef>
                <a:spcPts val="2310"/>
              </a:spcBef>
              <a:buChar char="–"/>
              <a:tabLst>
                <a:tab pos="1021715" algn="l"/>
              </a:tabLst>
            </a:pPr>
            <a:r>
              <a:rPr sz="2800" dirty="0">
                <a:latin typeface="Arial MT"/>
                <a:cs typeface="Arial MT"/>
              </a:rPr>
              <a:t>pumps</a:t>
            </a:r>
            <a:r>
              <a:rPr sz="2800" spc="-1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blood</a:t>
            </a:r>
            <a:r>
              <a:rPr sz="2800" spc="-17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throughout</a:t>
            </a:r>
            <a:r>
              <a:rPr sz="2800" spc="-13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body</a:t>
            </a:r>
            <a:endParaRPr sz="2800">
              <a:latin typeface="Arial MT"/>
              <a:cs typeface="Arial MT"/>
            </a:endParaRPr>
          </a:p>
          <a:p>
            <a:pPr marL="1022350" marR="1244600" lvl="1" indent="-285750">
              <a:lnSpc>
                <a:spcPts val="3329"/>
              </a:lnSpc>
              <a:spcBef>
                <a:spcPts val="830"/>
              </a:spcBef>
              <a:buChar char="–"/>
              <a:tabLst>
                <a:tab pos="1022350" algn="l"/>
              </a:tabLst>
            </a:pPr>
            <a:r>
              <a:rPr sz="2800" dirty="0">
                <a:latin typeface="Arial MT"/>
                <a:cs typeface="Arial MT"/>
              </a:rPr>
              <a:t>contains</a:t>
            </a:r>
            <a:r>
              <a:rPr sz="2800" spc="-1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more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mitochondria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than</a:t>
            </a:r>
            <a:r>
              <a:rPr sz="2800" spc="-12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skeletal </a:t>
            </a:r>
            <a:r>
              <a:rPr sz="2800" dirty="0">
                <a:latin typeface="Arial MT"/>
                <a:cs typeface="Arial MT"/>
              </a:rPr>
              <a:t>muscle</a:t>
            </a:r>
            <a:r>
              <a:rPr sz="2800" spc="-13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cells</a:t>
            </a:r>
            <a:endParaRPr sz="2800">
              <a:latin typeface="Arial MT"/>
              <a:cs typeface="Arial MT"/>
            </a:endParaRPr>
          </a:p>
          <a:p>
            <a:pPr marR="38100" algn="r">
              <a:lnSpc>
                <a:spcPct val="100000"/>
              </a:lnSpc>
              <a:spcBef>
                <a:spcPts val="2105"/>
              </a:spcBef>
            </a:pPr>
            <a:r>
              <a:rPr sz="1300" b="1" dirty="0">
                <a:solidFill>
                  <a:srgbClr val="176294"/>
                </a:solidFill>
                <a:latin typeface="Arial"/>
                <a:cs typeface="Arial"/>
              </a:rPr>
              <a:t>CARDIAC</a:t>
            </a:r>
            <a:r>
              <a:rPr sz="1300" b="1" spc="-40" dirty="0">
                <a:solidFill>
                  <a:srgbClr val="176294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76294"/>
                </a:solidFill>
                <a:latin typeface="Arial"/>
                <a:cs typeface="Arial"/>
              </a:rPr>
              <a:t>MUSCLE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00" y="2920391"/>
            <a:ext cx="5790438" cy="393445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775" y="257428"/>
            <a:ext cx="2788285" cy="6115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425" marR="5080" indent="-16891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Verdana"/>
                <a:cs typeface="Verdana"/>
              </a:rPr>
              <a:t>HOW</a:t>
            </a:r>
            <a:r>
              <a:rPr sz="2000" b="1" spc="-15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DO</a:t>
            </a:r>
            <a:r>
              <a:rPr sz="2000" b="1" spc="-114" dirty="0">
                <a:latin typeface="Verdana"/>
                <a:cs typeface="Verdana"/>
              </a:rPr>
              <a:t> </a:t>
            </a:r>
            <a:r>
              <a:rPr sz="2000" b="1" spc="-10" dirty="0">
                <a:latin typeface="Verdana"/>
                <a:cs typeface="Verdana"/>
              </a:rPr>
              <a:t>SKELETAL </a:t>
            </a:r>
            <a:r>
              <a:rPr sz="2000" b="1" dirty="0">
                <a:latin typeface="Verdana"/>
                <a:cs typeface="Verdana"/>
              </a:rPr>
              <a:t>MUSCLES</a:t>
            </a:r>
            <a:r>
              <a:rPr sz="2000" b="1" spc="-80" dirty="0">
                <a:latin typeface="Verdana"/>
                <a:cs typeface="Verdana"/>
              </a:rPr>
              <a:t> </a:t>
            </a:r>
            <a:r>
              <a:rPr sz="2000" b="1" spc="-20" dirty="0">
                <a:latin typeface="Verdana"/>
                <a:cs typeface="Verdana"/>
              </a:rPr>
              <a:t>MOVE?</a:t>
            </a:r>
            <a:endParaRPr sz="2000">
              <a:latin typeface="Verdana"/>
              <a:cs typeface="Verdana"/>
            </a:endParaRPr>
          </a:p>
          <a:p>
            <a:pPr marL="12700" marR="65405">
              <a:lnSpc>
                <a:spcPct val="100200"/>
              </a:lnSpc>
              <a:spcBef>
                <a:spcPts val="2370"/>
              </a:spcBef>
            </a:pPr>
            <a:r>
              <a:rPr sz="2000" dirty="0">
                <a:latin typeface="Verdana"/>
                <a:cs typeface="Verdana"/>
              </a:rPr>
              <a:t>It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happens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when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the </a:t>
            </a:r>
            <a:r>
              <a:rPr sz="2000" dirty="0">
                <a:latin typeface="Verdana"/>
                <a:cs typeface="Verdana"/>
              </a:rPr>
              <a:t>muscular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system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and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nervous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system </a:t>
            </a:r>
            <a:r>
              <a:rPr sz="2000" dirty="0">
                <a:latin typeface="Verdana"/>
                <a:cs typeface="Verdana"/>
              </a:rPr>
              <a:t>work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together: </a:t>
            </a:r>
            <a:r>
              <a:rPr sz="2000" dirty="0">
                <a:latin typeface="Verdana"/>
                <a:cs typeface="Verdana"/>
              </a:rPr>
              <a:t>Somatic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signals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are </a:t>
            </a:r>
            <a:r>
              <a:rPr sz="2000" dirty="0">
                <a:latin typeface="Verdana"/>
                <a:cs typeface="Verdana"/>
              </a:rPr>
              <a:t>sent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from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the </a:t>
            </a:r>
            <a:r>
              <a:rPr sz="2000" dirty="0">
                <a:latin typeface="Verdana"/>
                <a:cs typeface="Verdana"/>
              </a:rPr>
              <a:t>cerebral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cortex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to </a:t>
            </a:r>
            <a:r>
              <a:rPr sz="2000" dirty="0">
                <a:latin typeface="Verdana"/>
                <a:cs typeface="Verdana"/>
              </a:rPr>
              <a:t>nerves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associated </a:t>
            </a:r>
            <a:r>
              <a:rPr sz="2000" dirty="0">
                <a:latin typeface="Verdana"/>
                <a:cs typeface="Verdana"/>
              </a:rPr>
              <a:t>with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specific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skeletal muscles.</a:t>
            </a:r>
            <a:endParaRPr sz="2000">
              <a:latin typeface="Verdana"/>
              <a:cs typeface="Verdana"/>
            </a:endParaRPr>
          </a:p>
          <a:p>
            <a:pPr marL="12700" marR="15875">
              <a:lnSpc>
                <a:spcPct val="100000"/>
              </a:lnSpc>
              <a:spcBef>
                <a:spcPts val="2330"/>
              </a:spcBef>
            </a:pPr>
            <a:r>
              <a:rPr sz="2000" dirty="0">
                <a:latin typeface="Verdana"/>
                <a:cs typeface="Verdana"/>
              </a:rPr>
              <a:t>Most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signals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travel </a:t>
            </a:r>
            <a:r>
              <a:rPr sz="2000" dirty="0">
                <a:latin typeface="Verdana"/>
                <a:cs typeface="Verdana"/>
              </a:rPr>
              <a:t>through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spinal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nerves </a:t>
            </a:r>
            <a:r>
              <a:rPr sz="2000" dirty="0">
                <a:latin typeface="Verdana"/>
                <a:cs typeface="Verdana"/>
              </a:rPr>
              <a:t>that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connect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with </a:t>
            </a:r>
            <a:r>
              <a:rPr sz="2000" dirty="0">
                <a:latin typeface="Verdana"/>
                <a:cs typeface="Verdana"/>
              </a:rPr>
              <a:t>nerves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that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innervate </a:t>
            </a:r>
            <a:r>
              <a:rPr sz="2000" dirty="0">
                <a:latin typeface="Verdana"/>
                <a:cs typeface="Verdana"/>
              </a:rPr>
              <a:t>skeletal</a:t>
            </a:r>
            <a:r>
              <a:rPr sz="2000" spc="-10" dirty="0">
                <a:latin typeface="Verdana"/>
                <a:cs typeface="Verdana"/>
              </a:rPr>
              <a:t> muscles </a:t>
            </a:r>
            <a:r>
              <a:rPr sz="2000" dirty="0">
                <a:latin typeface="Verdana"/>
                <a:cs typeface="Verdana"/>
              </a:rPr>
              <a:t>throughout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10" dirty="0">
                <a:latin typeface="Verdana"/>
                <a:cs typeface="Verdana"/>
              </a:rPr>
              <a:t> body.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6745" y="1368552"/>
            <a:ext cx="5875782" cy="41173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25" y="181228"/>
            <a:ext cx="2867025" cy="641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132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Verdana"/>
                <a:cs typeface="Verdana"/>
              </a:rPr>
              <a:t>Muscle</a:t>
            </a:r>
            <a:r>
              <a:rPr sz="2000" spc="-10" dirty="0">
                <a:latin typeface="Verdana"/>
                <a:cs typeface="Verdana"/>
              </a:rPr>
              <a:t> contraction </a:t>
            </a:r>
            <a:r>
              <a:rPr sz="2000" dirty="0">
                <a:latin typeface="Verdana"/>
                <a:cs typeface="Verdana"/>
              </a:rPr>
              <a:t>begins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when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the </a:t>
            </a:r>
            <a:r>
              <a:rPr sz="2000" dirty="0">
                <a:latin typeface="Verdana"/>
                <a:cs typeface="Verdana"/>
              </a:rPr>
              <a:t>nervous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system </a:t>
            </a:r>
            <a:r>
              <a:rPr sz="2000" dirty="0">
                <a:latin typeface="Verdana"/>
                <a:cs typeface="Verdana"/>
              </a:rPr>
              <a:t>generates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signal.</a:t>
            </a:r>
            <a:endParaRPr sz="2000">
              <a:latin typeface="Verdana"/>
              <a:cs typeface="Verdana"/>
            </a:endParaRPr>
          </a:p>
          <a:p>
            <a:pPr marL="12700" marR="33655" indent="88900">
              <a:lnSpc>
                <a:spcPct val="100000"/>
              </a:lnSpc>
              <a:spcBef>
                <a:spcPts val="2380"/>
              </a:spcBef>
            </a:pPr>
            <a:r>
              <a:rPr sz="2000" dirty="0">
                <a:latin typeface="Verdana"/>
                <a:cs typeface="Verdana"/>
              </a:rPr>
              <a:t>The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signal,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an </a:t>
            </a:r>
            <a:r>
              <a:rPr sz="2000" dirty="0">
                <a:latin typeface="Verdana"/>
                <a:cs typeface="Verdana"/>
              </a:rPr>
              <a:t>impulse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called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an </a:t>
            </a:r>
            <a:r>
              <a:rPr sz="2000" dirty="0">
                <a:latin typeface="Verdana"/>
                <a:cs typeface="Verdana"/>
              </a:rPr>
              <a:t>action </a:t>
            </a:r>
            <a:r>
              <a:rPr sz="2000" spc="-10" dirty="0">
                <a:latin typeface="Verdana"/>
                <a:cs typeface="Verdana"/>
              </a:rPr>
              <a:t>potential, </a:t>
            </a:r>
            <a:r>
              <a:rPr sz="2000" dirty="0">
                <a:latin typeface="Verdana"/>
                <a:cs typeface="Verdana"/>
              </a:rPr>
              <a:t>travels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through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type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nerve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cell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called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a </a:t>
            </a:r>
            <a:r>
              <a:rPr sz="2000" dirty="0">
                <a:latin typeface="Verdana"/>
                <a:cs typeface="Verdana"/>
              </a:rPr>
              <a:t>motor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neuron.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2380"/>
              </a:spcBef>
            </a:pPr>
            <a:r>
              <a:rPr sz="2000" dirty="0">
                <a:latin typeface="Verdana"/>
                <a:cs typeface="Verdana"/>
              </a:rPr>
              <a:t>The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neuromuscular </a:t>
            </a:r>
            <a:r>
              <a:rPr sz="2000" dirty="0">
                <a:latin typeface="Verdana"/>
                <a:cs typeface="Verdana"/>
              </a:rPr>
              <a:t>junction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is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 </a:t>
            </a:r>
            <a:r>
              <a:rPr sz="2000" spc="-20" dirty="0">
                <a:latin typeface="Verdana"/>
                <a:cs typeface="Verdana"/>
              </a:rPr>
              <a:t>name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place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where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the </a:t>
            </a:r>
            <a:r>
              <a:rPr sz="2000" dirty="0">
                <a:latin typeface="Verdana"/>
                <a:cs typeface="Verdana"/>
              </a:rPr>
              <a:t>motor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neuron</a:t>
            </a:r>
            <a:r>
              <a:rPr sz="2000" spc="-10" dirty="0">
                <a:latin typeface="Verdana"/>
                <a:cs typeface="Verdana"/>
              </a:rPr>
              <a:t> reaches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muscle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cell.</a:t>
            </a:r>
            <a:endParaRPr sz="2000">
              <a:latin typeface="Verdana"/>
              <a:cs typeface="Verdana"/>
            </a:endParaRPr>
          </a:p>
          <a:p>
            <a:pPr marL="12700" marR="37465">
              <a:lnSpc>
                <a:spcPct val="100000"/>
              </a:lnSpc>
              <a:spcBef>
                <a:spcPts val="2385"/>
              </a:spcBef>
            </a:pPr>
            <a:r>
              <a:rPr sz="2000" dirty="0">
                <a:latin typeface="Verdana"/>
                <a:cs typeface="Verdana"/>
              </a:rPr>
              <a:t>Skeletal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muscle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tissue </a:t>
            </a:r>
            <a:r>
              <a:rPr sz="2000" dirty="0">
                <a:latin typeface="Verdana"/>
                <a:cs typeface="Verdana"/>
              </a:rPr>
              <a:t>is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composed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cells </a:t>
            </a:r>
            <a:r>
              <a:rPr sz="2000" dirty="0">
                <a:latin typeface="Verdana"/>
                <a:cs typeface="Verdana"/>
              </a:rPr>
              <a:t>called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muscle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fibers.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8345" y="1143000"/>
            <a:ext cx="5874385" cy="41158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28575"/>
            <a:ext cx="3091815" cy="6727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66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Verdana"/>
                <a:cs typeface="Verdana"/>
              </a:rPr>
              <a:t>The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top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image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is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a </a:t>
            </a:r>
            <a:r>
              <a:rPr sz="2000" dirty="0">
                <a:latin typeface="Verdana"/>
                <a:cs typeface="Verdana"/>
              </a:rPr>
              <a:t>brain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neuron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sending </a:t>
            </a:r>
            <a:r>
              <a:rPr sz="2000" dirty="0">
                <a:latin typeface="Verdana"/>
                <a:cs typeface="Verdana"/>
              </a:rPr>
              <a:t>an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electronic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signal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to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motor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neuron,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shown </a:t>
            </a:r>
            <a:r>
              <a:rPr sz="2000" spc="-10" dirty="0">
                <a:latin typeface="Verdana"/>
                <a:cs typeface="Verdana"/>
              </a:rPr>
              <a:t>below.</a:t>
            </a:r>
            <a:endParaRPr sz="2000">
              <a:latin typeface="Verdana"/>
              <a:cs typeface="Verdana"/>
            </a:endParaRPr>
          </a:p>
          <a:p>
            <a:pPr marL="12700" marR="120014">
              <a:lnSpc>
                <a:spcPct val="100000"/>
              </a:lnSpc>
              <a:spcBef>
                <a:spcPts val="2380"/>
              </a:spcBef>
            </a:pPr>
            <a:r>
              <a:rPr sz="2000" dirty="0">
                <a:latin typeface="Verdana"/>
                <a:cs typeface="Verdana"/>
              </a:rPr>
              <a:t>When the </a:t>
            </a:r>
            <a:r>
              <a:rPr sz="2000" spc="-10" dirty="0">
                <a:latin typeface="Verdana"/>
                <a:cs typeface="Verdana"/>
              </a:rPr>
              <a:t>nervous </a:t>
            </a:r>
            <a:r>
              <a:rPr sz="2000" dirty="0">
                <a:latin typeface="Verdana"/>
                <a:cs typeface="Verdana"/>
              </a:rPr>
              <a:t>system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signal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reaches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1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neuromuscular </a:t>
            </a:r>
            <a:r>
              <a:rPr sz="2000" dirty="0">
                <a:latin typeface="Verdana"/>
                <a:cs typeface="Verdana"/>
              </a:rPr>
              <a:t>junction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-10" dirty="0">
                <a:latin typeface="Verdana"/>
                <a:cs typeface="Verdana"/>
              </a:rPr>
              <a:t> chemical </a:t>
            </a:r>
            <a:r>
              <a:rPr sz="2000" dirty="0">
                <a:latin typeface="Verdana"/>
                <a:cs typeface="Verdana"/>
              </a:rPr>
              <a:t>message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is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released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by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motor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neuron.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2385"/>
              </a:spcBef>
            </a:pPr>
            <a:r>
              <a:rPr sz="2000" dirty="0">
                <a:latin typeface="Verdana"/>
                <a:cs typeface="Verdana"/>
              </a:rPr>
              <a:t>The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chemical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message,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b="1" spc="-10" dirty="0">
                <a:latin typeface="Verdana"/>
                <a:cs typeface="Verdana"/>
              </a:rPr>
              <a:t>neurotransmitter </a:t>
            </a:r>
            <a:r>
              <a:rPr sz="2000" b="1" dirty="0">
                <a:latin typeface="Verdana"/>
                <a:cs typeface="Verdana"/>
              </a:rPr>
              <a:t>called</a:t>
            </a:r>
            <a:r>
              <a:rPr sz="2000" b="1" spc="-45" dirty="0">
                <a:latin typeface="Verdana"/>
                <a:cs typeface="Verdana"/>
              </a:rPr>
              <a:t> </a:t>
            </a:r>
            <a:r>
              <a:rPr sz="2000" b="1" spc="-10" dirty="0">
                <a:latin typeface="Verdana"/>
                <a:cs typeface="Verdana"/>
              </a:rPr>
              <a:t>acetylcholine</a:t>
            </a:r>
            <a:r>
              <a:rPr sz="2000" spc="-10" dirty="0">
                <a:latin typeface="Verdana"/>
                <a:cs typeface="Verdana"/>
              </a:rPr>
              <a:t>, </a:t>
            </a:r>
            <a:r>
              <a:rPr sz="2000" dirty="0">
                <a:latin typeface="Verdana"/>
                <a:cs typeface="Verdana"/>
              </a:rPr>
              <a:t>binds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to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receptors</a:t>
            </a:r>
            <a:r>
              <a:rPr sz="2000" spc="-25" dirty="0">
                <a:latin typeface="Verdana"/>
                <a:cs typeface="Verdana"/>
              </a:rPr>
              <a:t> on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outside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the </a:t>
            </a:r>
            <a:r>
              <a:rPr sz="2000" spc="-10" dirty="0">
                <a:latin typeface="Verdana"/>
                <a:cs typeface="Verdana"/>
              </a:rPr>
              <a:t>muscle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fiber.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That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starts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chemical</a:t>
            </a:r>
            <a:r>
              <a:rPr sz="2000" spc="-10" dirty="0">
                <a:latin typeface="Verdana"/>
                <a:cs typeface="Verdana"/>
              </a:rPr>
              <a:t> reaction </a:t>
            </a:r>
            <a:r>
              <a:rPr sz="2000" dirty="0">
                <a:latin typeface="Verdana"/>
                <a:cs typeface="Verdana"/>
              </a:rPr>
              <a:t>within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muscle,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to </a:t>
            </a:r>
            <a:r>
              <a:rPr sz="2000" dirty="0">
                <a:latin typeface="Verdana"/>
                <a:cs typeface="Verdana"/>
              </a:rPr>
              <a:t>make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it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contract.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76600" y="304800"/>
            <a:ext cx="5615940" cy="6553200"/>
            <a:chOff x="3276600" y="304800"/>
            <a:chExt cx="5615940" cy="6553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600" y="1839466"/>
              <a:ext cx="5481828" cy="50185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6600" y="304800"/>
              <a:ext cx="5615940" cy="33680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114553"/>
            <a:ext cx="3348354" cy="672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08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Verdana"/>
                <a:cs typeface="Verdana"/>
              </a:rPr>
              <a:t>A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multistep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molecular </a:t>
            </a:r>
            <a:r>
              <a:rPr sz="2000" dirty="0">
                <a:latin typeface="Verdana"/>
                <a:cs typeface="Verdana"/>
              </a:rPr>
              <a:t>process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within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muscle </a:t>
            </a:r>
            <a:r>
              <a:rPr sz="2000" dirty="0">
                <a:latin typeface="Verdana"/>
                <a:cs typeface="Verdana"/>
              </a:rPr>
              <a:t>fiber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begins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when </a:t>
            </a:r>
            <a:r>
              <a:rPr sz="2000" dirty="0">
                <a:latin typeface="Verdana"/>
                <a:cs typeface="Verdana"/>
              </a:rPr>
              <a:t>acetylcholine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binds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to </a:t>
            </a:r>
            <a:r>
              <a:rPr sz="2000" dirty="0">
                <a:latin typeface="Verdana"/>
                <a:cs typeface="Verdana"/>
              </a:rPr>
              <a:t>receptors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on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10" dirty="0">
                <a:latin typeface="Verdana"/>
                <a:cs typeface="Verdana"/>
              </a:rPr>
              <a:t> muscle </a:t>
            </a:r>
            <a:r>
              <a:rPr sz="2000" dirty="0">
                <a:latin typeface="Verdana"/>
                <a:cs typeface="Verdana"/>
              </a:rPr>
              <a:t>fiber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membrane.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2380"/>
              </a:spcBef>
            </a:pPr>
            <a:r>
              <a:rPr sz="2000" dirty="0">
                <a:latin typeface="Verdana"/>
                <a:cs typeface="Verdana"/>
              </a:rPr>
              <a:t>The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proteins </a:t>
            </a:r>
            <a:r>
              <a:rPr sz="2000" spc="-10" dirty="0">
                <a:latin typeface="Verdana"/>
                <a:cs typeface="Verdana"/>
              </a:rPr>
              <a:t>inside </a:t>
            </a:r>
            <a:r>
              <a:rPr sz="2000" dirty="0">
                <a:latin typeface="Verdana"/>
                <a:cs typeface="Verdana"/>
              </a:rPr>
              <a:t>muscle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fibers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are </a:t>
            </a:r>
            <a:r>
              <a:rPr sz="2000" dirty="0">
                <a:latin typeface="Verdana"/>
                <a:cs typeface="Verdana"/>
              </a:rPr>
              <a:t>organized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into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long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chains </a:t>
            </a:r>
            <a:r>
              <a:rPr sz="2000" dirty="0">
                <a:latin typeface="Verdana"/>
                <a:cs typeface="Verdana"/>
              </a:rPr>
              <a:t>that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can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interact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with </a:t>
            </a:r>
            <a:r>
              <a:rPr sz="2000" dirty="0">
                <a:latin typeface="Verdana"/>
                <a:cs typeface="Verdana"/>
              </a:rPr>
              <a:t>each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other,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reorganizing </a:t>
            </a:r>
            <a:r>
              <a:rPr sz="2000" dirty="0">
                <a:latin typeface="Verdana"/>
                <a:cs typeface="Verdana"/>
              </a:rPr>
              <a:t>to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shorten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and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relax.</a:t>
            </a:r>
            <a:endParaRPr sz="2000">
              <a:latin typeface="Verdana"/>
              <a:cs typeface="Verdana"/>
            </a:endParaRPr>
          </a:p>
          <a:p>
            <a:pPr marL="12700" marR="175260">
              <a:lnSpc>
                <a:spcPct val="100000"/>
              </a:lnSpc>
              <a:spcBef>
                <a:spcPts val="2360"/>
              </a:spcBef>
            </a:pPr>
            <a:r>
              <a:rPr sz="2000" dirty="0">
                <a:latin typeface="Verdana"/>
                <a:cs typeface="Verdana"/>
              </a:rPr>
              <a:t>When</a:t>
            </a:r>
            <a:r>
              <a:rPr sz="2000" spc="1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acetylcholine </a:t>
            </a:r>
            <a:r>
              <a:rPr sz="2000" dirty="0">
                <a:latin typeface="Verdana"/>
                <a:cs typeface="Verdana"/>
              </a:rPr>
              <a:t>reaches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receptors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on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the </a:t>
            </a:r>
            <a:r>
              <a:rPr sz="2000" dirty="0">
                <a:latin typeface="Verdana"/>
                <a:cs typeface="Verdana"/>
              </a:rPr>
              <a:t>membranes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muscle </a:t>
            </a:r>
            <a:r>
              <a:rPr sz="2000" dirty="0">
                <a:latin typeface="Verdana"/>
                <a:cs typeface="Verdana"/>
              </a:rPr>
              <a:t>fibers,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membrane </a:t>
            </a:r>
            <a:r>
              <a:rPr sz="2000" dirty="0">
                <a:latin typeface="Verdana"/>
                <a:cs typeface="Verdana"/>
              </a:rPr>
              <a:t>channels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open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and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the </a:t>
            </a:r>
            <a:r>
              <a:rPr sz="2000" dirty="0">
                <a:latin typeface="Verdana"/>
                <a:cs typeface="Verdana"/>
              </a:rPr>
              <a:t>process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that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contracts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a </a:t>
            </a:r>
            <a:r>
              <a:rPr sz="2000" dirty="0">
                <a:latin typeface="Verdana"/>
                <a:cs typeface="Verdana"/>
              </a:rPr>
              <a:t>relaxed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muscle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fibers begins.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0" y="1483994"/>
            <a:ext cx="5561838" cy="389635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32131"/>
            <a:ext cx="3064510" cy="65982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When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stimulation</a:t>
            </a:r>
            <a:r>
              <a:rPr sz="2400" spc="-8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of</a:t>
            </a:r>
            <a:r>
              <a:rPr sz="2400" spc="-7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motor</a:t>
            </a:r>
            <a:r>
              <a:rPr sz="2400" spc="-9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neuron </a:t>
            </a:r>
            <a:r>
              <a:rPr sz="2400" dirty="0">
                <a:latin typeface="Verdana"/>
                <a:cs typeface="Verdana"/>
              </a:rPr>
              <a:t>providing</a:t>
            </a:r>
            <a:r>
              <a:rPr sz="2400" spc="-10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impulse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to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muscle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fibers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stops, </a:t>
            </a:r>
            <a:r>
              <a:rPr sz="2400" dirty="0">
                <a:latin typeface="Verdana"/>
                <a:cs typeface="Verdana"/>
              </a:rPr>
              <a:t>the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chemical </a:t>
            </a:r>
            <a:r>
              <a:rPr sz="2400" dirty="0">
                <a:latin typeface="Verdana"/>
                <a:cs typeface="Verdana"/>
              </a:rPr>
              <a:t>reaction</a:t>
            </a:r>
            <a:r>
              <a:rPr sz="2400" spc="-9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that </a:t>
            </a:r>
            <a:r>
              <a:rPr sz="2400" dirty="0">
                <a:latin typeface="Verdana"/>
                <a:cs typeface="Verdana"/>
              </a:rPr>
              <a:t>causes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rearrangement</a:t>
            </a:r>
            <a:r>
              <a:rPr sz="2400" spc="-9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of </a:t>
            </a:r>
            <a:r>
              <a:rPr sz="2400" dirty="0">
                <a:latin typeface="Verdana"/>
                <a:cs typeface="Verdana"/>
              </a:rPr>
              <a:t>the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muscle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fibers </a:t>
            </a:r>
            <a:r>
              <a:rPr sz="2400" dirty="0">
                <a:latin typeface="Verdana"/>
                <a:cs typeface="Verdana"/>
              </a:rPr>
              <a:t>proteins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is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stopped.</a:t>
            </a:r>
            <a:endParaRPr sz="2400">
              <a:latin typeface="Verdana"/>
              <a:cs typeface="Verdana"/>
            </a:endParaRPr>
          </a:p>
          <a:p>
            <a:pPr marL="12700" marR="48260">
              <a:lnSpc>
                <a:spcPct val="100000"/>
              </a:lnSpc>
              <a:spcBef>
                <a:spcPts val="2800"/>
              </a:spcBef>
            </a:pPr>
            <a:r>
              <a:rPr sz="2400" dirty="0">
                <a:latin typeface="Verdana"/>
                <a:cs typeface="Verdana"/>
              </a:rPr>
              <a:t>This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reverses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chemical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processes </a:t>
            </a:r>
            <a:r>
              <a:rPr sz="2400" dirty="0">
                <a:latin typeface="Verdana"/>
                <a:cs typeface="Verdana"/>
              </a:rPr>
              <a:t>in</a:t>
            </a:r>
            <a:r>
              <a:rPr sz="2400" spc="-9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the</a:t>
            </a:r>
            <a:r>
              <a:rPr sz="2400" spc="-1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muscle</a:t>
            </a:r>
            <a:r>
              <a:rPr sz="2400" spc="-10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fibers </a:t>
            </a:r>
            <a:r>
              <a:rPr sz="2400" dirty="0">
                <a:latin typeface="Verdana"/>
                <a:cs typeface="Verdana"/>
              </a:rPr>
              <a:t>and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the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muscle relaxes.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8204" y="1368425"/>
            <a:ext cx="5714237" cy="40030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57531"/>
            <a:ext cx="8956675" cy="639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Muscle</a:t>
            </a:r>
            <a:r>
              <a:rPr sz="2200" b="1" u="sng" spc="-17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pairs: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635"/>
              </a:spcBef>
            </a:pPr>
            <a:r>
              <a:rPr sz="2200" dirty="0">
                <a:latin typeface="Verdana"/>
                <a:cs typeface="Verdana"/>
              </a:rPr>
              <a:t>Muscles</a:t>
            </a:r>
            <a:r>
              <a:rPr sz="2200" spc="-9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are</a:t>
            </a:r>
            <a:r>
              <a:rPr sz="2200" spc="-9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grouped</a:t>
            </a:r>
            <a:r>
              <a:rPr sz="2200" spc="-8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together</a:t>
            </a:r>
            <a:r>
              <a:rPr sz="2200" spc="-7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in</a:t>
            </a:r>
            <a:r>
              <a:rPr sz="2200" spc="-114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pairs</a:t>
            </a:r>
            <a:r>
              <a:rPr sz="2200" spc="-114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on</a:t>
            </a:r>
            <a:r>
              <a:rPr sz="2200" spc="-8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your</a:t>
            </a:r>
            <a:r>
              <a:rPr sz="2200" spc="-10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skeleton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75"/>
              </a:spcBef>
            </a:pPr>
            <a:endParaRPr sz="2200">
              <a:latin typeface="Verdana"/>
              <a:cs typeface="Verdana"/>
            </a:endParaRPr>
          </a:p>
          <a:p>
            <a:pPr marL="12700" marR="861694">
              <a:lnSpc>
                <a:spcPct val="100499"/>
              </a:lnSpc>
            </a:pPr>
            <a:r>
              <a:rPr sz="2200" b="1" dirty="0">
                <a:latin typeface="Verdana"/>
                <a:cs typeface="Verdana"/>
              </a:rPr>
              <a:t>Muscles</a:t>
            </a:r>
            <a:r>
              <a:rPr sz="2200" b="1" spc="-50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can’t</a:t>
            </a:r>
            <a:r>
              <a:rPr sz="2200" b="1" spc="-45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push</a:t>
            </a:r>
            <a:r>
              <a:rPr sz="2200" b="1" spc="-65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-</a:t>
            </a:r>
            <a:r>
              <a:rPr sz="2200" b="1" spc="-75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they</a:t>
            </a:r>
            <a:r>
              <a:rPr sz="2200" b="1" spc="-55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only</a:t>
            </a:r>
            <a:r>
              <a:rPr sz="2200" b="1" spc="-55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contract</a:t>
            </a:r>
            <a:r>
              <a:rPr sz="2200" b="1" spc="-35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and</a:t>
            </a:r>
            <a:r>
              <a:rPr sz="2200" b="1" spc="-30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pull</a:t>
            </a:r>
            <a:r>
              <a:rPr sz="2200" b="1" spc="-45" dirty="0">
                <a:latin typeface="Verdana"/>
                <a:cs typeface="Verdana"/>
              </a:rPr>
              <a:t> </a:t>
            </a:r>
            <a:r>
              <a:rPr sz="2200" b="1" spc="-25" dirty="0">
                <a:latin typeface="Verdana"/>
                <a:cs typeface="Verdana"/>
              </a:rPr>
              <a:t>the </a:t>
            </a:r>
            <a:r>
              <a:rPr sz="2200" b="1" dirty="0">
                <a:latin typeface="Verdana"/>
                <a:cs typeface="Verdana"/>
              </a:rPr>
              <a:t>bones</a:t>
            </a:r>
            <a:r>
              <a:rPr sz="2200" b="1" spc="-35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to</a:t>
            </a:r>
            <a:r>
              <a:rPr sz="2200" b="1" spc="-35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which</a:t>
            </a:r>
            <a:r>
              <a:rPr sz="2200" b="1" spc="-10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they</a:t>
            </a:r>
            <a:r>
              <a:rPr sz="2200" b="1" spc="-5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are</a:t>
            </a:r>
            <a:r>
              <a:rPr sz="2200" b="1" spc="-35" dirty="0">
                <a:latin typeface="Verdana"/>
                <a:cs typeface="Verdana"/>
              </a:rPr>
              <a:t> </a:t>
            </a:r>
            <a:r>
              <a:rPr sz="2200" b="1" spc="-10" dirty="0">
                <a:latin typeface="Verdana"/>
                <a:cs typeface="Verdana"/>
              </a:rPr>
              <a:t>anchored.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640"/>
              </a:spcBef>
            </a:pPr>
            <a:r>
              <a:rPr sz="22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Relaxed</a:t>
            </a:r>
            <a:r>
              <a:rPr sz="2200" b="1" u="sng" spc="-10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or</a:t>
            </a:r>
            <a:r>
              <a:rPr sz="2200" b="1" u="sng" spc="-1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contracted: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635"/>
              </a:spcBef>
            </a:pPr>
            <a:r>
              <a:rPr sz="2200" dirty="0">
                <a:latin typeface="Verdana"/>
                <a:cs typeface="Verdana"/>
              </a:rPr>
              <a:t>When</a:t>
            </a:r>
            <a:r>
              <a:rPr sz="2200" spc="-10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one</a:t>
            </a:r>
            <a:r>
              <a:rPr sz="2200" spc="-9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muscle</a:t>
            </a:r>
            <a:r>
              <a:rPr sz="2200" spc="-9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of</a:t>
            </a:r>
            <a:r>
              <a:rPr sz="2200" spc="-9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</a:t>
            </a:r>
            <a:r>
              <a:rPr sz="2200" spc="-8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pair</a:t>
            </a:r>
            <a:r>
              <a:rPr sz="2200" spc="-10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contracts,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the</a:t>
            </a:r>
            <a:r>
              <a:rPr sz="2200" spc="-9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other</a:t>
            </a:r>
            <a:r>
              <a:rPr sz="2200" spc="-7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relaxes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615"/>
              </a:spcBef>
            </a:pP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2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Pulling</a:t>
            </a:r>
            <a:r>
              <a:rPr sz="2200" b="1" u="sng" spc="-1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muscles: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00099"/>
              </a:lnSpc>
              <a:spcBef>
                <a:spcPts val="2635"/>
              </a:spcBef>
            </a:pPr>
            <a:r>
              <a:rPr sz="2200" dirty="0">
                <a:latin typeface="Verdana"/>
                <a:cs typeface="Verdana"/>
              </a:rPr>
              <a:t>Skeletal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muscles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only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pull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in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one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direction.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For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this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reason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they </a:t>
            </a:r>
            <a:r>
              <a:rPr sz="2200" dirty="0">
                <a:latin typeface="Verdana"/>
                <a:cs typeface="Verdana"/>
              </a:rPr>
              <a:t>always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come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in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pairs.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When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one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muscle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in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pair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contracts,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to </a:t>
            </a:r>
            <a:r>
              <a:rPr sz="2200" dirty="0">
                <a:latin typeface="Verdana"/>
                <a:cs typeface="Verdana"/>
              </a:rPr>
              <a:t>bend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joint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for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example,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its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partner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then</a:t>
            </a:r>
            <a:r>
              <a:rPr sz="2200" spc="-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contracts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and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pulls</a:t>
            </a:r>
            <a:r>
              <a:rPr sz="2200" spc="-85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in </a:t>
            </a:r>
            <a:r>
              <a:rPr sz="2200" dirty="0">
                <a:latin typeface="Verdana"/>
                <a:cs typeface="Verdana"/>
              </a:rPr>
              <a:t>the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opposite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direction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to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straighten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the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joint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out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again.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0975"/>
            <a:ext cx="8847455" cy="6652259"/>
            <a:chOff x="0" y="180975"/>
            <a:chExt cx="8847455" cy="66522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7082" y="2133217"/>
              <a:ext cx="6010089" cy="46996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0975"/>
              <a:ext cx="4786883" cy="340004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9375" y="5076190"/>
            <a:ext cx="4259580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Verdana"/>
                <a:cs typeface="Verdana"/>
              </a:rPr>
              <a:t>An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example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how the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2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sets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of </a:t>
            </a:r>
            <a:r>
              <a:rPr sz="2000" dirty="0">
                <a:latin typeface="Verdana"/>
                <a:cs typeface="Verdana"/>
              </a:rPr>
              <a:t>arm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muscles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move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to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pull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the </a:t>
            </a:r>
            <a:r>
              <a:rPr sz="2000" dirty="0">
                <a:latin typeface="Verdana"/>
                <a:cs typeface="Verdana"/>
              </a:rPr>
              <a:t>bone,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on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one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side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and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then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the </a:t>
            </a:r>
            <a:r>
              <a:rPr sz="2000" dirty="0">
                <a:latin typeface="Verdana"/>
                <a:cs typeface="Verdana"/>
              </a:rPr>
              <a:t>other,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depending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on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how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arm </a:t>
            </a:r>
            <a:r>
              <a:rPr sz="2000" dirty="0">
                <a:latin typeface="Verdana"/>
                <a:cs typeface="Verdana"/>
              </a:rPr>
              <a:t>is intended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to </a:t>
            </a:r>
            <a:r>
              <a:rPr sz="2000" spc="-20" dirty="0">
                <a:latin typeface="Verdana"/>
                <a:cs typeface="Verdana"/>
              </a:rPr>
              <a:t>move.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892" y="254253"/>
            <a:ext cx="3475354" cy="623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FACIAL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MUSCLES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AND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SHOWING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OUR </a:t>
            </a:r>
            <a:r>
              <a:rPr sz="2400" b="1" spc="-10" dirty="0">
                <a:latin typeface="Arial"/>
                <a:cs typeface="Arial"/>
              </a:rPr>
              <a:t>EMOTIONS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400">
              <a:latin typeface="Arial"/>
              <a:cs typeface="Arial"/>
            </a:endParaRPr>
          </a:p>
          <a:p>
            <a:pPr marL="12700" marR="243204">
              <a:lnSpc>
                <a:spcPct val="99400"/>
              </a:lnSpc>
            </a:pPr>
            <a:r>
              <a:rPr sz="2400" dirty="0">
                <a:latin typeface="Arial MT"/>
                <a:cs typeface="Arial MT"/>
              </a:rPr>
              <a:t>To</a:t>
            </a:r>
            <a:r>
              <a:rPr sz="2400" spc="-1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steady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move</a:t>
            </a:r>
            <a:r>
              <a:rPr sz="2400" spc="-14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the </a:t>
            </a:r>
            <a:r>
              <a:rPr sz="2400" dirty="0">
                <a:latin typeface="Arial MT"/>
                <a:cs typeface="Arial MT"/>
              </a:rPr>
              <a:t>head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move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facial </a:t>
            </a:r>
            <a:r>
              <a:rPr sz="2400" dirty="0">
                <a:latin typeface="Arial MT"/>
                <a:cs typeface="Arial MT"/>
              </a:rPr>
              <a:t>features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such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the </a:t>
            </a:r>
            <a:r>
              <a:rPr sz="2400" dirty="0">
                <a:latin typeface="Arial MT"/>
                <a:cs typeface="Arial MT"/>
              </a:rPr>
              <a:t>eyebrows,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eyelids,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and </a:t>
            </a:r>
            <a:r>
              <a:rPr sz="2400" dirty="0">
                <a:latin typeface="Arial MT"/>
                <a:cs typeface="Arial MT"/>
              </a:rPr>
              <a:t>lips,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muscles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the </a:t>
            </a:r>
            <a:r>
              <a:rPr sz="2400" dirty="0">
                <a:latin typeface="Arial MT"/>
                <a:cs typeface="Arial MT"/>
              </a:rPr>
              <a:t>face,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head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neck </a:t>
            </a:r>
            <a:r>
              <a:rPr sz="2400" spc="-10" dirty="0">
                <a:latin typeface="Arial MT"/>
                <a:cs typeface="Arial MT"/>
              </a:rPr>
              <a:t>interact.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2400">
              <a:latin typeface="Arial MT"/>
              <a:cs typeface="Arial MT"/>
            </a:endParaRPr>
          </a:p>
          <a:p>
            <a:pPr marL="12700" marR="375920">
              <a:lnSpc>
                <a:spcPct val="99600"/>
              </a:lnSpc>
            </a:pP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musculature </a:t>
            </a:r>
            <a:r>
              <a:rPr sz="2400" dirty="0">
                <a:latin typeface="Arial MT"/>
                <a:cs typeface="Arial MT"/>
              </a:rPr>
              <a:t>involved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highly </a:t>
            </a:r>
            <a:r>
              <a:rPr sz="2400" dirty="0">
                <a:latin typeface="Arial MT"/>
                <a:cs typeface="Arial MT"/>
              </a:rPr>
              <a:t>complex,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allowing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</a:t>
            </a:r>
            <a:r>
              <a:rPr sz="2400" spc="-155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a </a:t>
            </a:r>
            <a:r>
              <a:rPr sz="2400" dirty="0">
                <a:latin typeface="Arial MT"/>
                <a:cs typeface="Arial MT"/>
              </a:rPr>
              <a:t>huge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range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facial expressions.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990663"/>
            <a:ext cx="3480434" cy="522820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FACIAL</a:t>
            </a:r>
            <a:r>
              <a:rPr spc="-45" dirty="0"/>
              <a:t> </a:t>
            </a:r>
            <a:r>
              <a:rPr spc="-10" dirty="0"/>
              <a:t>MUSCLES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75" y="759459"/>
            <a:ext cx="3901440" cy="611441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195"/>
              </a:spcBef>
            </a:pPr>
            <a:r>
              <a:rPr sz="2000" dirty="0">
                <a:latin typeface="Arial MT"/>
                <a:cs typeface="Arial MT"/>
              </a:rPr>
              <a:t>Some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facial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muscles</a:t>
            </a:r>
            <a:r>
              <a:rPr sz="2000" spc="-1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anchored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bones.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Arial MT"/>
              <a:cs typeface="Arial MT"/>
            </a:endParaRPr>
          </a:p>
          <a:p>
            <a:pPr marL="12700" marR="123825">
              <a:lnSpc>
                <a:spcPct val="99300"/>
              </a:lnSpc>
            </a:pPr>
            <a:r>
              <a:rPr sz="2000" dirty="0">
                <a:latin typeface="Arial MT"/>
                <a:cs typeface="Arial MT"/>
              </a:rPr>
              <a:t>Others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joined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tendons</a:t>
            </a:r>
            <a:r>
              <a:rPr sz="2000" spc="-1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or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to </a:t>
            </a:r>
            <a:r>
              <a:rPr sz="2000" dirty="0">
                <a:latin typeface="Arial MT"/>
                <a:cs typeface="Arial MT"/>
              </a:rPr>
              <a:t>dense,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sheet-</a:t>
            </a:r>
            <a:r>
              <a:rPr sz="2000" dirty="0">
                <a:latin typeface="Arial MT"/>
                <a:cs typeface="Arial MT"/>
              </a:rPr>
              <a:t>like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clusters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of </a:t>
            </a:r>
            <a:r>
              <a:rPr sz="2000" dirty="0">
                <a:latin typeface="Arial MT"/>
                <a:cs typeface="Arial MT"/>
              </a:rPr>
              <a:t>fibrous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connective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tissue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called aponeuroses.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000">
              <a:latin typeface="Arial MT"/>
              <a:cs typeface="Arial MT"/>
            </a:endParaRPr>
          </a:p>
          <a:p>
            <a:pPr marL="12700" marR="173990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This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means,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that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some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facial </a:t>
            </a:r>
            <a:r>
              <a:rPr sz="2000" dirty="0">
                <a:latin typeface="Arial MT"/>
                <a:cs typeface="Arial MT"/>
              </a:rPr>
              <a:t>muscles</a:t>
            </a:r>
            <a:r>
              <a:rPr sz="2000" spc="-1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joined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</a:t>
            </a:r>
            <a:r>
              <a:rPr sz="2000" spc="-1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each</a:t>
            </a:r>
            <a:r>
              <a:rPr sz="2000" spc="-11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other.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Arial MT"/>
              <a:cs typeface="Arial MT"/>
            </a:endParaRPr>
          </a:p>
          <a:p>
            <a:pPr marL="12700" marR="8255">
              <a:lnSpc>
                <a:spcPct val="99900"/>
              </a:lnSpc>
            </a:pPr>
            <a:r>
              <a:rPr sz="2000" dirty="0">
                <a:latin typeface="Arial MT"/>
                <a:cs typeface="Arial MT"/>
              </a:rPr>
              <a:t>Many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these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muscles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have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their </a:t>
            </a:r>
            <a:r>
              <a:rPr sz="2000" dirty="0">
                <a:latin typeface="Arial MT"/>
                <a:cs typeface="Arial MT"/>
              </a:rPr>
              <a:t>other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end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inserted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into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deeper </a:t>
            </a:r>
            <a:r>
              <a:rPr sz="2000" dirty="0">
                <a:latin typeface="Arial MT"/>
                <a:cs typeface="Arial MT"/>
              </a:rPr>
              <a:t>layers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skin.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advantage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this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complex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system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that </a:t>
            </a:r>
            <a:r>
              <a:rPr sz="2000" dirty="0">
                <a:latin typeface="Arial MT"/>
                <a:cs typeface="Arial MT"/>
              </a:rPr>
              <a:t>even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slight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degree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muscle contraction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produces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movement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of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face’s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skin,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which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reveals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itself </a:t>
            </a:r>
            <a:r>
              <a:rPr sz="2000" dirty="0">
                <a:latin typeface="Arial MT"/>
                <a:cs typeface="Arial MT"/>
              </a:rPr>
              <a:t>as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show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expression</a:t>
            </a:r>
            <a:r>
              <a:rPr sz="2000" spc="-25" dirty="0">
                <a:latin typeface="Arial MT"/>
                <a:cs typeface="Arial MT"/>
              </a:rPr>
              <a:t> or </a:t>
            </a:r>
            <a:r>
              <a:rPr sz="2000" spc="-10" dirty="0">
                <a:latin typeface="Arial MT"/>
                <a:cs typeface="Arial MT"/>
              </a:rPr>
              <a:t>emotion.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275" y="1142822"/>
            <a:ext cx="5037963" cy="52330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05552" y="0"/>
            <a:ext cx="4721225" cy="6857365"/>
            <a:chOff x="2305552" y="0"/>
            <a:chExt cx="4721225" cy="6857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5552" y="0"/>
              <a:ext cx="4720972" cy="68573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77680" y="3288487"/>
              <a:ext cx="0" cy="3270250"/>
            </a:xfrm>
            <a:custGeom>
              <a:avLst/>
              <a:gdLst/>
              <a:ahLst/>
              <a:cxnLst/>
              <a:rect l="l" t="t" r="r" b="b"/>
              <a:pathLst>
                <a:path h="3270250">
                  <a:moveTo>
                    <a:pt x="0" y="32701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883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77680" y="3288487"/>
              <a:ext cx="0" cy="3295015"/>
            </a:xfrm>
            <a:custGeom>
              <a:avLst/>
              <a:gdLst/>
              <a:ahLst/>
              <a:cxnLst/>
              <a:rect l="l" t="t" r="r" b="b"/>
              <a:pathLst>
                <a:path h="3295015">
                  <a:moveTo>
                    <a:pt x="0" y="329458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48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28947" y="3288487"/>
              <a:ext cx="0" cy="3270250"/>
            </a:xfrm>
            <a:custGeom>
              <a:avLst/>
              <a:gdLst/>
              <a:ahLst/>
              <a:cxnLst/>
              <a:rect l="l" t="t" r="r" b="b"/>
              <a:pathLst>
                <a:path h="3270250">
                  <a:moveTo>
                    <a:pt x="0" y="32701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3F8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77680" y="3288487"/>
              <a:ext cx="0" cy="3295015"/>
            </a:xfrm>
            <a:custGeom>
              <a:avLst/>
              <a:gdLst/>
              <a:ahLst/>
              <a:cxnLst/>
              <a:rect l="l" t="t" r="r" b="b"/>
              <a:pathLst>
                <a:path h="3295015">
                  <a:moveTo>
                    <a:pt x="0" y="329458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3F8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14229" y="3288487"/>
              <a:ext cx="0" cy="3295015"/>
            </a:xfrm>
            <a:custGeom>
              <a:avLst/>
              <a:gdLst/>
              <a:ahLst/>
              <a:cxnLst/>
              <a:rect l="l" t="t" r="r" b="b"/>
              <a:pathLst>
                <a:path h="3295015">
                  <a:moveTo>
                    <a:pt x="0" y="329458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3F87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762420" y="1682339"/>
            <a:ext cx="384175" cy="146685"/>
          </a:xfrm>
          <a:prstGeom prst="rect">
            <a:avLst/>
          </a:prstGeom>
          <a:solidFill>
            <a:srgbClr val="3460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sz="1550" spc="-385" dirty="0">
                <a:solidFill>
                  <a:srgbClr val="FFFFFF"/>
                </a:solidFill>
                <a:latin typeface="Arial MT"/>
                <a:cs typeface="Arial MT"/>
              </a:rPr>
              <a:t>NECK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01096" y="3072099"/>
            <a:ext cx="743585" cy="146685"/>
          </a:xfrm>
          <a:custGeom>
            <a:avLst/>
            <a:gdLst/>
            <a:ahLst/>
            <a:cxnLst/>
            <a:rect l="l" t="t" r="r" b="b"/>
            <a:pathLst>
              <a:path w="743585" h="146685">
                <a:moveTo>
                  <a:pt x="743712" y="146304"/>
                </a:moveTo>
                <a:lnTo>
                  <a:pt x="0" y="146304"/>
                </a:lnTo>
                <a:lnTo>
                  <a:pt x="0" y="0"/>
                </a:lnTo>
                <a:lnTo>
                  <a:pt x="743712" y="0"/>
                </a:lnTo>
                <a:lnTo>
                  <a:pt x="743712" y="146304"/>
                </a:lnTo>
                <a:close/>
              </a:path>
            </a:pathLst>
          </a:custGeom>
          <a:solidFill>
            <a:srgbClr val="2A6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94785" y="2996412"/>
            <a:ext cx="7543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0" dirty="0">
                <a:solidFill>
                  <a:srgbClr val="FFFFFF"/>
                </a:solidFill>
                <a:latin typeface="Arial MT"/>
                <a:cs typeface="Arial MT"/>
              </a:rPr>
              <a:t>ABDOMEN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85355" y="5955239"/>
            <a:ext cx="1346835" cy="280670"/>
          </a:xfrm>
          <a:custGeom>
            <a:avLst/>
            <a:gdLst/>
            <a:ahLst/>
            <a:cxnLst/>
            <a:rect l="l" t="t" r="r" b="b"/>
            <a:pathLst>
              <a:path w="1346834" h="280670">
                <a:moveTo>
                  <a:pt x="1347216" y="280416"/>
                </a:moveTo>
                <a:lnTo>
                  <a:pt x="0" y="280416"/>
                </a:lnTo>
                <a:lnTo>
                  <a:pt x="0" y="0"/>
                </a:lnTo>
                <a:lnTo>
                  <a:pt x="1347216" y="0"/>
                </a:lnTo>
                <a:lnTo>
                  <a:pt x="1347216" y="280416"/>
                </a:lnTo>
                <a:close/>
              </a:path>
            </a:pathLst>
          </a:custGeom>
          <a:solidFill>
            <a:srgbClr val="6BAC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48136" y="5804122"/>
            <a:ext cx="135953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spc="-780" dirty="0">
                <a:solidFill>
                  <a:srgbClr val="FFFFFF"/>
                </a:solidFill>
                <a:latin typeface="Arial MT"/>
                <a:cs typeface="Arial MT"/>
              </a:rPr>
              <a:t>MUSCLES</a:t>
            </a:r>
            <a:endParaRPr sz="32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LAUGHTER</a:t>
            </a:r>
            <a:r>
              <a:rPr spc="-85" dirty="0"/>
              <a:t> </a:t>
            </a:r>
            <a:r>
              <a:rPr spc="-20" dirty="0"/>
              <a:t>LINES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75" y="762634"/>
            <a:ext cx="3851910" cy="605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7630">
              <a:lnSpc>
                <a:spcPct val="999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Healthy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young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skin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contains </a:t>
            </a:r>
            <a:r>
              <a:rPr sz="1800" dirty="0">
                <a:latin typeface="Verdana"/>
                <a:cs typeface="Verdana"/>
              </a:rPr>
              <a:t>resilient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fibers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made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protein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elastin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which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help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it </a:t>
            </a:r>
            <a:r>
              <a:rPr sz="1800" dirty="0">
                <a:latin typeface="Verdana"/>
                <a:cs typeface="Verdana"/>
              </a:rPr>
              <a:t>return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to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its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original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position,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for </a:t>
            </a:r>
            <a:r>
              <a:rPr sz="1800" dirty="0">
                <a:latin typeface="Verdana"/>
                <a:cs typeface="Verdana"/>
              </a:rPr>
              <a:t>example,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after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smiling.</a:t>
            </a:r>
            <a:endParaRPr sz="1800">
              <a:latin typeface="Verdana"/>
              <a:cs typeface="Verdana"/>
            </a:endParaRPr>
          </a:p>
          <a:p>
            <a:pPr marL="12700" marR="118745">
              <a:lnSpc>
                <a:spcPct val="100000"/>
              </a:lnSpc>
              <a:spcBef>
                <a:spcPts val="2145"/>
              </a:spcBef>
            </a:pPr>
            <a:r>
              <a:rPr sz="1800" dirty="0">
                <a:latin typeface="Verdana"/>
                <a:cs typeface="Verdana"/>
              </a:rPr>
              <a:t>With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increasing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age,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the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elastin </a:t>
            </a:r>
            <a:r>
              <a:rPr sz="1800" dirty="0">
                <a:latin typeface="Verdana"/>
                <a:cs typeface="Verdana"/>
              </a:rPr>
              <a:t>degenerates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the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skin’s </a:t>
            </a:r>
            <a:r>
              <a:rPr sz="1800" dirty="0">
                <a:latin typeface="Verdana"/>
                <a:cs typeface="Verdana"/>
              </a:rPr>
              <a:t>dermis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becomes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more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loosely </a:t>
            </a:r>
            <a:r>
              <a:rPr sz="1800" dirty="0">
                <a:latin typeface="Verdana"/>
                <a:cs typeface="Verdana"/>
              </a:rPr>
              <a:t>attached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to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the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muscle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beneath.</a:t>
            </a:r>
            <a:endParaRPr sz="1800">
              <a:latin typeface="Verdana"/>
              <a:cs typeface="Verdana"/>
            </a:endParaRPr>
          </a:p>
          <a:p>
            <a:pPr marL="12700" marR="170815">
              <a:lnSpc>
                <a:spcPct val="100200"/>
              </a:lnSpc>
              <a:spcBef>
                <a:spcPts val="2135"/>
              </a:spcBef>
            </a:pPr>
            <a:r>
              <a:rPr sz="1800" dirty="0">
                <a:latin typeface="Verdana"/>
                <a:cs typeface="Verdana"/>
              </a:rPr>
              <a:t>This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causes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wrinkles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as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the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skin </a:t>
            </a:r>
            <a:r>
              <a:rPr sz="1800" dirty="0">
                <a:latin typeface="Verdana"/>
                <a:cs typeface="Verdana"/>
              </a:rPr>
              <a:t>can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longer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stretch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or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shrink easily.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2145"/>
              </a:spcBef>
            </a:pPr>
            <a:r>
              <a:rPr sz="1800" dirty="0">
                <a:latin typeface="Verdana"/>
                <a:cs typeface="Verdana"/>
              </a:rPr>
              <a:t>Initially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“crow’s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feet”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radiate </a:t>
            </a:r>
            <a:r>
              <a:rPr sz="1800" dirty="0">
                <a:latin typeface="Verdana"/>
                <a:cs typeface="Verdana"/>
              </a:rPr>
              <a:t>from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the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corners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the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eyes. </a:t>
            </a:r>
            <a:r>
              <a:rPr sz="1800" dirty="0">
                <a:latin typeface="Verdana"/>
                <a:cs typeface="Verdana"/>
              </a:rPr>
              <a:t>These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are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followed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by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lines </a:t>
            </a:r>
            <a:r>
              <a:rPr sz="1800" dirty="0">
                <a:latin typeface="Verdana"/>
                <a:cs typeface="Verdana"/>
              </a:rPr>
              <a:t>around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the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brow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mouth,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in </a:t>
            </a:r>
            <a:r>
              <a:rPr sz="1800" dirty="0">
                <a:latin typeface="Verdana"/>
                <a:cs typeface="Verdana"/>
              </a:rPr>
              <a:t>front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the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ears,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between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the </a:t>
            </a:r>
            <a:r>
              <a:rPr sz="1800" dirty="0">
                <a:latin typeface="Verdana"/>
                <a:cs typeface="Verdana"/>
              </a:rPr>
              <a:t>eyebrows,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on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the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chin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bridge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the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nose.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0345" y="380949"/>
            <a:ext cx="4952364" cy="538213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75" y="178053"/>
            <a:ext cx="2537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 MT"/>
                <a:cs typeface="Arial MT"/>
              </a:rPr>
              <a:t>Facial</a:t>
            </a:r>
            <a:r>
              <a:rPr b="0" spc="-80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expressions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775" y="911859"/>
            <a:ext cx="4155440" cy="3681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541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Verdana"/>
                <a:cs typeface="Verdana"/>
              </a:rPr>
              <a:t>Facial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expressions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are</a:t>
            </a:r>
            <a:r>
              <a:rPr sz="2000" spc="-10" dirty="0">
                <a:latin typeface="Verdana"/>
                <a:cs typeface="Verdana"/>
              </a:rPr>
              <a:t> among </a:t>
            </a:r>
            <a:r>
              <a:rPr sz="2000" dirty="0">
                <a:latin typeface="Verdana"/>
                <a:cs typeface="Verdana"/>
              </a:rPr>
              <a:t>our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most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important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methods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of </a:t>
            </a:r>
            <a:r>
              <a:rPr sz="2000" dirty="0">
                <a:latin typeface="Verdana"/>
                <a:cs typeface="Verdana"/>
              </a:rPr>
              <a:t>non-verbal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communication.</a:t>
            </a:r>
            <a:endParaRPr sz="2000">
              <a:latin typeface="Verdana"/>
              <a:cs typeface="Verdana"/>
            </a:endParaRPr>
          </a:p>
          <a:p>
            <a:pPr marL="12700" marR="209550">
              <a:lnSpc>
                <a:spcPct val="100400"/>
              </a:lnSpc>
              <a:spcBef>
                <a:spcPts val="2370"/>
              </a:spcBef>
            </a:pPr>
            <a:r>
              <a:rPr sz="2000" dirty="0">
                <a:latin typeface="Verdana"/>
                <a:cs typeface="Verdana"/>
              </a:rPr>
              <a:t>The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facial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musculature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enables </a:t>
            </a:r>
            <a:r>
              <a:rPr sz="2000" dirty="0">
                <a:latin typeface="Verdana"/>
                <a:cs typeface="Verdana"/>
              </a:rPr>
              <a:t>many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subtle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nuances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of </a:t>
            </a:r>
            <a:r>
              <a:rPr sz="2000" dirty="0">
                <a:latin typeface="Verdana"/>
                <a:cs typeface="Verdana"/>
              </a:rPr>
              <a:t>appearance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that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convey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an </a:t>
            </a:r>
            <a:r>
              <a:rPr sz="2000" dirty="0">
                <a:latin typeface="Verdana"/>
                <a:cs typeface="Verdana"/>
              </a:rPr>
              <a:t>enormous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variety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emotions.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2375"/>
              </a:spcBef>
            </a:pPr>
            <a:r>
              <a:rPr sz="2000" dirty="0">
                <a:latin typeface="Verdana"/>
                <a:cs typeface="Verdana"/>
              </a:rPr>
              <a:t>A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smile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often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indicates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pleasure, </a:t>
            </a:r>
            <a:r>
              <a:rPr sz="2000" dirty="0">
                <a:latin typeface="Verdana"/>
                <a:cs typeface="Verdana"/>
              </a:rPr>
              <a:t>and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frown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opposite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–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but </a:t>
            </a:r>
            <a:r>
              <a:rPr sz="2000" dirty="0">
                <a:latin typeface="Verdana"/>
                <a:cs typeface="Verdana"/>
              </a:rPr>
              <a:t>not</a:t>
            </a:r>
            <a:r>
              <a:rPr sz="2000" spc="2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always.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775" y="4869815"/>
            <a:ext cx="4107179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Verdana"/>
                <a:cs typeface="Verdana"/>
              </a:rPr>
              <a:t>The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smile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is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highly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ambiguous </a:t>
            </a:r>
            <a:r>
              <a:rPr sz="2000" dirty="0">
                <a:latin typeface="Verdana"/>
                <a:cs typeface="Verdana"/>
              </a:rPr>
              <a:t>and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versatile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expression,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which </a:t>
            </a:r>
            <a:r>
              <a:rPr sz="2000" dirty="0">
                <a:latin typeface="Verdana"/>
                <a:cs typeface="Verdana"/>
              </a:rPr>
              <a:t>can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also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convey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relief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or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pity,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or </a:t>
            </a:r>
            <a:r>
              <a:rPr sz="2000" dirty="0">
                <a:latin typeface="Verdana"/>
                <a:cs typeface="Verdana"/>
              </a:rPr>
              <a:t>widen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into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grin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for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sarcastic disapproval.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10908" y="5654357"/>
            <a:ext cx="1271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 MT"/>
                <a:cs typeface="Arial MT"/>
              </a:rPr>
              <a:t>SMILING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1231252"/>
            <a:ext cx="4379595" cy="438111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850" y="3843337"/>
            <a:ext cx="3440429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0" marR="5080" indent="-819785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Verdana"/>
                <a:cs typeface="Verdana"/>
              </a:rPr>
              <a:t>RELAXED</a:t>
            </a:r>
            <a:r>
              <a:rPr sz="2800" spc="-24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NEUTRAL POSITION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200" y="457200"/>
            <a:ext cx="4553204" cy="571436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725" y="1378965"/>
            <a:ext cx="2914015" cy="4037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sz="2400" spc="-10" dirty="0">
                <a:latin typeface="Arial MT"/>
                <a:cs typeface="Arial MT"/>
              </a:rPr>
              <a:t>Likewise,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frown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can </a:t>
            </a:r>
            <a:r>
              <a:rPr sz="2400" dirty="0">
                <a:latin typeface="Arial MT"/>
                <a:cs typeface="Arial MT"/>
              </a:rPr>
              <a:t>articulate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various </a:t>
            </a:r>
            <a:r>
              <a:rPr sz="2400" dirty="0">
                <a:latin typeface="Arial MT"/>
                <a:cs typeface="Arial MT"/>
              </a:rPr>
              <a:t>feelings,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including disappointment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and </a:t>
            </a:r>
            <a:r>
              <a:rPr sz="2400" spc="-10" dirty="0">
                <a:latin typeface="Arial MT"/>
                <a:cs typeface="Arial MT"/>
              </a:rPr>
              <a:t>confusion.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2400">
              <a:latin typeface="Arial MT"/>
              <a:cs typeface="Arial MT"/>
            </a:endParaRPr>
          </a:p>
          <a:p>
            <a:pPr marL="12700" marR="124460">
              <a:lnSpc>
                <a:spcPct val="99400"/>
              </a:lnSpc>
            </a:pPr>
            <a:r>
              <a:rPr sz="2400" dirty="0">
                <a:latin typeface="Arial MT"/>
                <a:cs typeface="Arial MT"/>
              </a:rPr>
              <a:t>In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addition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the </a:t>
            </a:r>
            <a:r>
              <a:rPr sz="2400" spc="-10" dirty="0">
                <a:latin typeface="Arial MT"/>
                <a:cs typeface="Arial MT"/>
              </a:rPr>
              <a:t>mouth,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other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regions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face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are </a:t>
            </a:r>
            <a:r>
              <a:rPr sz="2400" dirty="0">
                <a:latin typeface="Arial MT"/>
                <a:cs typeface="Arial MT"/>
              </a:rPr>
              <a:t>involved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add </a:t>
            </a:r>
            <a:r>
              <a:rPr sz="2400" dirty="0">
                <a:latin typeface="Arial MT"/>
                <a:cs typeface="Arial MT"/>
              </a:rPr>
              <a:t>shades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meaning.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200" y="686028"/>
            <a:ext cx="5333365" cy="533336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7335" marR="1377950" indent="384175">
              <a:lnSpc>
                <a:spcPct val="100000"/>
              </a:lnSpc>
              <a:spcBef>
                <a:spcPts val="100"/>
              </a:spcBef>
            </a:pPr>
            <a:r>
              <a:rPr dirty="0"/>
              <a:t>Muscular</a:t>
            </a:r>
            <a:r>
              <a:rPr spc="-75" dirty="0"/>
              <a:t> </a:t>
            </a:r>
            <a:r>
              <a:rPr dirty="0"/>
              <a:t>System</a:t>
            </a:r>
            <a:r>
              <a:rPr spc="-70" dirty="0"/>
              <a:t> </a:t>
            </a:r>
            <a:r>
              <a:rPr spc="-10" dirty="0"/>
              <a:t>Pathologies: </a:t>
            </a:r>
            <a:r>
              <a:rPr dirty="0"/>
              <a:t>Common</a:t>
            </a:r>
            <a:r>
              <a:rPr spc="-130" dirty="0"/>
              <a:t> </a:t>
            </a:r>
            <a:r>
              <a:rPr dirty="0"/>
              <a:t>Disorders</a:t>
            </a:r>
            <a:r>
              <a:rPr spc="-140" dirty="0"/>
              <a:t> </a:t>
            </a:r>
            <a:r>
              <a:rPr dirty="0"/>
              <a:t>and</a:t>
            </a:r>
            <a:r>
              <a:rPr spc="-140" dirty="0"/>
              <a:t> </a:t>
            </a:r>
            <a:r>
              <a:rPr spc="-10" dirty="0"/>
              <a:t>Conditions</a:t>
            </a:r>
          </a:p>
          <a:p>
            <a:pPr marL="12700" marR="5080">
              <a:lnSpc>
                <a:spcPts val="2400"/>
              </a:lnSpc>
              <a:spcBef>
                <a:spcPts val="70"/>
              </a:spcBef>
            </a:pPr>
            <a:r>
              <a:rPr sz="2000" b="0" dirty="0">
                <a:latin typeface="Verdana"/>
                <a:cs typeface="Verdana"/>
              </a:rPr>
              <a:t>Muscles</a:t>
            </a:r>
            <a:r>
              <a:rPr sz="2000" b="0" spc="-30" dirty="0">
                <a:latin typeface="Verdana"/>
                <a:cs typeface="Verdana"/>
              </a:rPr>
              <a:t> </a:t>
            </a:r>
            <a:r>
              <a:rPr sz="2000" b="0" dirty="0">
                <a:latin typeface="Verdana"/>
                <a:cs typeface="Verdana"/>
              </a:rPr>
              <a:t>allow</a:t>
            </a:r>
            <a:r>
              <a:rPr sz="2000" b="0" spc="-20" dirty="0">
                <a:latin typeface="Verdana"/>
                <a:cs typeface="Verdana"/>
              </a:rPr>
              <a:t> </a:t>
            </a:r>
            <a:r>
              <a:rPr sz="2000" b="0" dirty="0">
                <a:latin typeface="Verdana"/>
                <a:cs typeface="Verdana"/>
              </a:rPr>
              <a:t>us</a:t>
            </a:r>
            <a:r>
              <a:rPr sz="2000" b="0" spc="-25" dirty="0">
                <a:latin typeface="Verdana"/>
                <a:cs typeface="Verdana"/>
              </a:rPr>
              <a:t> </a:t>
            </a:r>
            <a:r>
              <a:rPr sz="2000" b="0" dirty="0">
                <a:latin typeface="Verdana"/>
                <a:cs typeface="Verdana"/>
              </a:rPr>
              <a:t>to</a:t>
            </a:r>
            <a:r>
              <a:rPr sz="2000" b="0" spc="-20" dirty="0">
                <a:latin typeface="Verdana"/>
                <a:cs typeface="Verdana"/>
              </a:rPr>
              <a:t> </a:t>
            </a:r>
            <a:r>
              <a:rPr sz="2000" b="0" dirty="0">
                <a:latin typeface="Verdana"/>
                <a:cs typeface="Verdana"/>
              </a:rPr>
              <a:t>move,</a:t>
            </a:r>
            <a:r>
              <a:rPr sz="2000" b="0" spc="-40" dirty="0">
                <a:latin typeface="Verdana"/>
                <a:cs typeface="Verdana"/>
              </a:rPr>
              <a:t> </a:t>
            </a:r>
            <a:r>
              <a:rPr sz="2000" b="0" dirty="0">
                <a:latin typeface="Verdana"/>
                <a:cs typeface="Verdana"/>
              </a:rPr>
              <a:t>but</a:t>
            </a:r>
            <a:r>
              <a:rPr sz="2000" b="0" spc="-20" dirty="0">
                <a:latin typeface="Verdana"/>
                <a:cs typeface="Verdana"/>
              </a:rPr>
              <a:t> </a:t>
            </a:r>
            <a:r>
              <a:rPr sz="2000" b="0" dirty="0">
                <a:latin typeface="Verdana"/>
                <a:cs typeface="Verdana"/>
              </a:rPr>
              <a:t>sometimes</a:t>
            </a:r>
            <a:r>
              <a:rPr sz="2000" b="0" spc="-25" dirty="0">
                <a:latin typeface="Verdana"/>
                <a:cs typeface="Verdana"/>
              </a:rPr>
              <a:t> </a:t>
            </a:r>
            <a:r>
              <a:rPr sz="2000" b="0" dirty="0">
                <a:latin typeface="Verdana"/>
                <a:cs typeface="Verdana"/>
              </a:rPr>
              <a:t>the</a:t>
            </a:r>
            <a:r>
              <a:rPr sz="2000" b="0" spc="-25" dirty="0">
                <a:latin typeface="Verdana"/>
                <a:cs typeface="Verdana"/>
              </a:rPr>
              <a:t> </a:t>
            </a:r>
            <a:r>
              <a:rPr sz="2000" b="0" dirty="0">
                <a:latin typeface="Verdana"/>
                <a:cs typeface="Verdana"/>
              </a:rPr>
              <a:t>wear</a:t>
            </a:r>
            <a:r>
              <a:rPr sz="2000" b="0" spc="-40" dirty="0">
                <a:latin typeface="Verdana"/>
                <a:cs typeface="Verdana"/>
              </a:rPr>
              <a:t> </a:t>
            </a:r>
            <a:r>
              <a:rPr sz="2000" b="0" dirty="0">
                <a:latin typeface="Verdana"/>
                <a:cs typeface="Verdana"/>
              </a:rPr>
              <a:t>and</a:t>
            </a:r>
            <a:r>
              <a:rPr sz="2000" b="0" spc="-30" dirty="0">
                <a:latin typeface="Verdana"/>
                <a:cs typeface="Verdana"/>
              </a:rPr>
              <a:t> </a:t>
            </a:r>
            <a:r>
              <a:rPr sz="2000" b="0" dirty="0">
                <a:latin typeface="Verdana"/>
                <a:cs typeface="Verdana"/>
              </a:rPr>
              <a:t>tear</a:t>
            </a:r>
            <a:r>
              <a:rPr sz="2000" b="0" spc="-45" dirty="0">
                <a:latin typeface="Verdana"/>
                <a:cs typeface="Verdana"/>
              </a:rPr>
              <a:t> </a:t>
            </a:r>
            <a:r>
              <a:rPr sz="2000" b="0" spc="-20" dirty="0">
                <a:latin typeface="Verdana"/>
                <a:cs typeface="Verdana"/>
              </a:rPr>
              <a:t>that </a:t>
            </a:r>
            <a:r>
              <a:rPr sz="2000" b="0" dirty="0">
                <a:latin typeface="Verdana"/>
                <a:cs typeface="Verdana"/>
              </a:rPr>
              <a:t>comes</a:t>
            </a:r>
            <a:r>
              <a:rPr sz="2000" b="0" spc="-40" dirty="0">
                <a:latin typeface="Verdana"/>
                <a:cs typeface="Verdana"/>
              </a:rPr>
              <a:t> </a:t>
            </a:r>
            <a:r>
              <a:rPr sz="2000" b="0" dirty="0">
                <a:latin typeface="Verdana"/>
                <a:cs typeface="Verdana"/>
              </a:rPr>
              <a:t>from</a:t>
            </a:r>
            <a:r>
              <a:rPr sz="2000" b="0" spc="-45" dirty="0">
                <a:latin typeface="Verdana"/>
                <a:cs typeface="Verdana"/>
              </a:rPr>
              <a:t> </a:t>
            </a:r>
            <a:r>
              <a:rPr sz="2000" b="0" dirty="0">
                <a:latin typeface="Verdana"/>
                <a:cs typeface="Verdana"/>
              </a:rPr>
              <a:t>moving</a:t>
            </a:r>
            <a:r>
              <a:rPr sz="2000" b="0" spc="-50" dirty="0">
                <a:latin typeface="Verdana"/>
                <a:cs typeface="Verdana"/>
              </a:rPr>
              <a:t> </a:t>
            </a:r>
            <a:r>
              <a:rPr sz="2000" b="0" dirty="0">
                <a:latin typeface="Verdana"/>
                <a:cs typeface="Verdana"/>
              </a:rPr>
              <a:t>our</a:t>
            </a:r>
            <a:r>
              <a:rPr sz="2000" b="0" spc="-80" dirty="0">
                <a:latin typeface="Verdana"/>
                <a:cs typeface="Verdana"/>
              </a:rPr>
              <a:t> </a:t>
            </a:r>
            <a:r>
              <a:rPr sz="2000" b="0" dirty="0">
                <a:latin typeface="Verdana"/>
                <a:cs typeface="Verdana"/>
              </a:rPr>
              <a:t>bodies</a:t>
            </a:r>
            <a:r>
              <a:rPr sz="2000" b="0" spc="-35" dirty="0">
                <a:latin typeface="Verdana"/>
                <a:cs typeface="Verdana"/>
              </a:rPr>
              <a:t> </a:t>
            </a:r>
            <a:r>
              <a:rPr sz="2000" b="0" dirty="0">
                <a:latin typeface="Verdana"/>
                <a:cs typeface="Verdana"/>
              </a:rPr>
              <a:t>can</a:t>
            </a:r>
            <a:r>
              <a:rPr sz="2000" b="0" spc="-45" dirty="0">
                <a:latin typeface="Verdana"/>
                <a:cs typeface="Verdana"/>
              </a:rPr>
              <a:t> </a:t>
            </a:r>
            <a:r>
              <a:rPr sz="2000" b="0" dirty="0">
                <a:latin typeface="Verdana"/>
                <a:cs typeface="Verdana"/>
              </a:rPr>
              <a:t>lead</a:t>
            </a:r>
            <a:r>
              <a:rPr sz="2000" b="0" spc="-55" dirty="0">
                <a:latin typeface="Verdana"/>
                <a:cs typeface="Verdana"/>
              </a:rPr>
              <a:t> </a:t>
            </a:r>
            <a:r>
              <a:rPr sz="2000" b="0" dirty="0">
                <a:latin typeface="Verdana"/>
                <a:cs typeface="Verdana"/>
              </a:rPr>
              <a:t>to</a:t>
            </a:r>
            <a:r>
              <a:rPr sz="2000" b="0" spc="-45" dirty="0">
                <a:latin typeface="Verdana"/>
                <a:cs typeface="Verdana"/>
              </a:rPr>
              <a:t> </a:t>
            </a:r>
            <a:r>
              <a:rPr sz="2000" b="0" dirty="0">
                <a:latin typeface="Verdana"/>
                <a:cs typeface="Verdana"/>
              </a:rPr>
              <a:t>disorders</a:t>
            </a:r>
            <a:r>
              <a:rPr sz="2000" b="0" spc="-35" dirty="0">
                <a:latin typeface="Verdana"/>
                <a:cs typeface="Verdana"/>
              </a:rPr>
              <a:t> </a:t>
            </a:r>
            <a:r>
              <a:rPr sz="2000" b="0" dirty="0">
                <a:latin typeface="Verdana"/>
                <a:cs typeface="Verdana"/>
              </a:rPr>
              <a:t>of</a:t>
            </a:r>
            <a:r>
              <a:rPr sz="2000" b="0" spc="-60" dirty="0">
                <a:latin typeface="Verdana"/>
                <a:cs typeface="Verdana"/>
              </a:rPr>
              <a:t> </a:t>
            </a:r>
            <a:r>
              <a:rPr sz="2000" b="0" dirty="0">
                <a:latin typeface="Verdana"/>
                <a:cs typeface="Verdana"/>
              </a:rPr>
              <a:t>the</a:t>
            </a:r>
            <a:r>
              <a:rPr sz="2000" b="0" spc="-70" dirty="0">
                <a:latin typeface="Verdana"/>
                <a:cs typeface="Verdana"/>
              </a:rPr>
              <a:t> </a:t>
            </a:r>
            <a:r>
              <a:rPr sz="2000" b="0" spc="-10" dirty="0">
                <a:latin typeface="Verdana"/>
                <a:cs typeface="Verdana"/>
              </a:rPr>
              <a:t>muscular system.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75" y="2001265"/>
            <a:ext cx="76498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Verdana"/>
                <a:cs typeface="Verdana"/>
              </a:rPr>
              <a:t>Below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are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some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most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common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muscular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pathologies.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2385261"/>
            <a:ext cx="6400038" cy="446785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28575"/>
            <a:ext cx="3903345" cy="672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382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Verdana"/>
                <a:cs typeface="Verdana"/>
              </a:rPr>
              <a:t>The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carpal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tunnel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is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the </a:t>
            </a:r>
            <a:r>
              <a:rPr sz="2000" dirty="0">
                <a:latin typeface="Verdana"/>
                <a:cs typeface="Verdana"/>
              </a:rPr>
              <a:t>passageway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wrist </a:t>
            </a:r>
            <a:r>
              <a:rPr sz="2000" dirty="0">
                <a:latin typeface="Verdana"/>
                <a:cs typeface="Verdana"/>
              </a:rPr>
              <a:t>where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median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nerve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and </a:t>
            </a:r>
            <a:r>
              <a:rPr sz="2000" dirty="0">
                <a:latin typeface="Verdana"/>
                <a:cs typeface="Verdana"/>
              </a:rPr>
              <a:t>flexor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tendons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pass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through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a </a:t>
            </a:r>
            <a:r>
              <a:rPr sz="2000" dirty="0">
                <a:latin typeface="Verdana"/>
                <a:cs typeface="Verdana"/>
              </a:rPr>
              <a:t>narrow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opening.</a:t>
            </a:r>
            <a:endParaRPr sz="2000">
              <a:latin typeface="Verdana"/>
              <a:cs typeface="Verdana"/>
            </a:endParaRPr>
          </a:p>
          <a:p>
            <a:pPr marL="12700" marR="391795">
              <a:lnSpc>
                <a:spcPct val="100000"/>
              </a:lnSpc>
              <a:spcBef>
                <a:spcPts val="2380"/>
              </a:spcBef>
            </a:pPr>
            <a:r>
              <a:rPr sz="2000" b="1" dirty="0">
                <a:latin typeface="Verdana"/>
                <a:cs typeface="Verdana"/>
              </a:rPr>
              <a:t>Carpal</a:t>
            </a:r>
            <a:r>
              <a:rPr sz="2000" b="1" spc="-15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tunnel</a:t>
            </a:r>
            <a:r>
              <a:rPr sz="2000" b="1" spc="-135" dirty="0">
                <a:latin typeface="Verdana"/>
                <a:cs typeface="Verdana"/>
              </a:rPr>
              <a:t> </a:t>
            </a:r>
            <a:r>
              <a:rPr sz="2000" b="1" spc="-10" dirty="0">
                <a:latin typeface="Verdana"/>
                <a:cs typeface="Verdana"/>
              </a:rPr>
              <a:t>syndrome</a:t>
            </a:r>
            <a:r>
              <a:rPr sz="2000" spc="-10" dirty="0">
                <a:latin typeface="Verdana"/>
                <a:cs typeface="Verdana"/>
              </a:rPr>
              <a:t>, </a:t>
            </a:r>
            <a:r>
              <a:rPr sz="2000" dirty="0">
                <a:latin typeface="Verdana"/>
                <a:cs typeface="Verdana"/>
              </a:rPr>
              <a:t>which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is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also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called</a:t>
            </a:r>
            <a:r>
              <a:rPr sz="2000" spc="-10" dirty="0">
                <a:latin typeface="Verdana"/>
                <a:cs typeface="Verdana"/>
              </a:rPr>
              <a:t> median </a:t>
            </a:r>
            <a:r>
              <a:rPr sz="2000" dirty="0">
                <a:latin typeface="Verdana"/>
                <a:cs typeface="Verdana"/>
              </a:rPr>
              <a:t>nerve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compression,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occurs </a:t>
            </a:r>
            <a:r>
              <a:rPr sz="2000" dirty="0">
                <a:latin typeface="Verdana"/>
                <a:cs typeface="Verdana"/>
              </a:rPr>
              <a:t>when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tendons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become </a:t>
            </a:r>
            <a:r>
              <a:rPr sz="2000" dirty="0">
                <a:latin typeface="Verdana"/>
                <a:cs typeface="Verdana"/>
              </a:rPr>
              <a:t>inflamed, </a:t>
            </a:r>
            <a:r>
              <a:rPr sz="2000" spc="-10" dirty="0">
                <a:latin typeface="Verdana"/>
                <a:cs typeface="Verdana"/>
              </a:rPr>
              <a:t>causing </a:t>
            </a:r>
            <a:r>
              <a:rPr sz="2000" dirty="0">
                <a:latin typeface="Verdana"/>
                <a:cs typeface="Verdana"/>
              </a:rPr>
              <a:t>compression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10" dirty="0">
                <a:latin typeface="Verdana"/>
                <a:cs typeface="Verdana"/>
              </a:rPr>
              <a:t> median nerve.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2360"/>
              </a:spcBef>
            </a:pPr>
            <a:r>
              <a:rPr sz="2000" dirty="0">
                <a:latin typeface="Verdana"/>
                <a:cs typeface="Verdana"/>
              </a:rPr>
              <a:t>Symptoms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include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pain, </a:t>
            </a:r>
            <a:r>
              <a:rPr sz="2000" dirty="0">
                <a:latin typeface="Verdana"/>
                <a:cs typeface="Verdana"/>
              </a:rPr>
              <a:t>numbness,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and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eventual </a:t>
            </a:r>
            <a:r>
              <a:rPr sz="2000" dirty="0">
                <a:latin typeface="Verdana"/>
                <a:cs typeface="Verdana"/>
              </a:rPr>
              <a:t>weakness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hand.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Carpal </a:t>
            </a:r>
            <a:r>
              <a:rPr sz="2000" dirty="0">
                <a:latin typeface="Verdana"/>
                <a:cs typeface="Verdana"/>
              </a:rPr>
              <a:t>tunnel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syndrome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can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occur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for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variety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reasons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including </a:t>
            </a:r>
            <a:r>
              <a:rPr sz="2000" dirty="0">
                <a:latin typeface="Verdana"/>
                <a:cs typeface="Verdana"/>
              </a:rPr>
              <a:t>hereditary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predisposition, </a:t>
            </a:r>
            <a:r>
              <a:rPr sz="2000" dirty="0">
                <a:latin typeface="Verdana"/>
                <a:cs typeface="Verdana"/>
              </a:rPr>
              <a:t>repetitive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movements, </a:t>
            </a:r>
            <a:r>
              <a:rPr sz="2000" dirty="0">
                <a:latin typeface="Verdana"/>
                <a:cs typeface="Verdana"/>
              </a:rPr>
              <a:t>diabetes,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or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thyroid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disorders.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2900" y="1295400"/>
            <a:ext cx="4990465" cy="374700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5441315"/>
            <a:ext cx="895921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Verdana"/>
                <a:cs typeface="Verdana"/>
              </a:rPr>
              <a:t>The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carpal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tunnel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is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between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carpal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ligament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(flexor</a:t>
            </a:r>
            <a:r>
              <a:rPr sz="2000" spc="5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retinaculum),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which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restrains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and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aligns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tendons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that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move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the </a:t>
            </a:r>
            <a:r>
              <a:rPr sz="2000" dirty="0">
                <a:latin typeface="Verdana"/>
                <a:cs typeface="Verdana"/>
              </a:rPr>
              <a:t>hand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and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fingers,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and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carpal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bones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wrist.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Tendons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</a:t>
            </a:r>
            <a:r>
              <a:rPr sz="2000" spc="-10" dirty="0">
                <a:latin typeface="Verdana"/>
                <a:cs typeface="Verdana"/>
              </a:rPr>
              <a:t> their </a:t>
            </a:r>
            <a:r>
              <a:rPr sz="2000" dirty="0">
                <a:latin typeface="Verdana"/>
                <a:cs typeface="Verdana"/>
              </a:rPr>
              <a:t>sheaths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slide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through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this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passageway,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adjacent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to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median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nerve.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760" y="127000"/>
            <a:ext cx="7149083" cy="510730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75" y="51053"/>
            <a:ext cx="8350250" cy="1122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 MT"/>
                <a:cs typeface="Arial MT"/>
              </a:rPr>
              <a:t>If</a:t>
            </a:r>
            <a:r>
              <a:rPr b="0" spc="-1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you</a:t>
            </a:r>
            <a:r>
              <a:rPr b="0" spc="-2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do</a:t>
            </a:r>
            <a:r>
              <a:rPr b="0" spc="-2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 lot</a:t>
            </a:r>
            <a:r>
              <a:rPr b="0" spc="-1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of</a:t>
            </a:r>
            <a:r>
              <a:rPr b="0" spc="-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typing or</a:t>
            </a:r>
            <a:r>
              <a:rPr b="0" spc="-1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other</a:t>
            </a:r>
            <a:r>
              <a:rPr b="0" spc="-1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repetitive</a:t>
            </a:r>
            <a:r>
              <a:rPr b="0" spc="-2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motions</a:t>
            </a:r>
            <a:r>
              <a:rPr b="0" spc="-1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over</a:t>
            </a:r>
            <a:r>
              <a:rPr b="0" spc="1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a</a:t>
            </a:r>
            <a:r>
              <a:rPr b="0" spc="-25" dirty="0">
                <a:latin typeface="Arial MT"/>
                <a:cs typeface="Arial MT"/>
              </a:rPr>
              <a:t> </a:t>
            </a:r>
            <a:r>
              <a:rPr b="0" spc="-20" dirty="0">
                <a:latin typeface="Arial MT"/>
                <a:cs typeface="Arial MT"/>
              </a:rPr>
              <a:t>long </a:t>
            </a:r>
            <a:r>
              <a:rPr b="0" dirty="0">
                <a:latin typeface="Arial MT"/>
                <a:cs typeface="Arial MT"/>
              </a:rPr>
              <a:t>period</a:t>
            </a:r>
            <a:r>
              <a:rPr b="0" spc="-6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of</a:t>
            </a:r>
            <a:r>
              <a:rPr b="0" spc="-5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time,</a:t>
            </a:r>
            <a:r>
              <a:rPr b="0" spc="-5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you</a:t>
            </a:r>
            <a:r>
              <a:rPr b="0" spc="-6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can</a:t>
            </a:r>
            <a:r>
              <a:rPr b="0" spc="-8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get</a:t>
            </a:r>
            <a:r>
              <a:rPr b="0" spc="-55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Carpal</a:t>
            </a:r>
            <a:r>
              <a:rPr b="0" spc="-8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Tunnel</a:t>
            </a:r>
            <a:r>
              <a:rPr b="0" spc="-6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Syndrome</a:t>
            </a:r>
            <a:r>
              <a:rPr b="0" spc="-6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in</a:t>
            </a:r>
            <a:r>
              <a:rPr b="0" spc="-70" dirty="0">
                <a:latin typeface="Arial MT"/>
                <a:cs typeface="Arial MT"/>
              </a:rPr>
              <a:t> </a:t>
            </a:r>
            <a:r>
              <a:rPr b="0" dirty="0">
                <a:latin typeface="Arial MT"/>
                <a:cs typeface="Arial MT"/>
              </a:rPr>
              <a:t>one</a:t>
            </a:r>
            <a:r>
              <a:rPr b="0" spc="-60" dirty="0">
                <a:latin typeface="Arial MT"/>
                <a:cs typeface="Arial MT"/>
              </a:rPr>
              <a:t> </a:t>
            </a:r>
            <a:r>
              <a:rPr b="0" spc="-25" dirty="0">
                <a:latin typeface="Arial MT"/>
                <a:cs typeface="Arial MT"/>
              </a:rPr>
              <a:t>or </a:t>
            </a:r>
            <a:r>
              <a:rPr b="0" dirty="0">
                <a:latin typeface="Arial MT"/>
                <a:cs typeface="Arial MT"/>
              </a:rPr>
              <a:t>both</a:t>
            </a:r>
            <a:r>
              <a:rPr b="0" spc="-65" dirty="0">
                <a:latin typeface="Arial MT"/>
                <a:cs typeface="Arial MT"/>
              </a:rPr>
              <a:t> </a:t>
            </a:r>
            <a:r>
              <a:rPr b="0" spc="-10" dirty="0">
                <a:latin typeface="Arial MT"/>
                <a:cs typeface="Arial MT"/>
              </a:rPr>
              <a:t>wrists.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5575" y="1515490"/>
            <a:ext cx="7486650" cy="75311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sz="2400" dirty="0">
                <a:latin typeface="Arial MT"/>
                <a:cs typeface="Arial MT"/>
              </a:rPr>
              <a:t>To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minimize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problem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if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you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type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lot,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Ergonomic </a:t>
            </a:r>
            <a:r>
              <a:rPr sz="2400" dirty="0">
                <a:latin typeface="Arial MT"/>
                <a:cs typeface="Arial MT"/>
              </a:rPr>
              <a:t>keyboard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recommended.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2385199"/>
            <a:ext cx="6855333" cy="408684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917" y="368553"/>
            <a:ext cx="1711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BURSITIS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4625" y="1067434"/>
            <a:ext cx="3321685" cy="5386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1285">
              <a:lnSpc>
                <a:spcPct val="100200"/>
              </a:lnSpc>
              <a:spcBef>
                <a:spcPts val="95"/>
              </a:spcBef>
            </a:pPr>
            <a:r>
              <a:rPr sz="2200" dirty="0">
                <a:latin typeface="Verdana"/>
                <a:cs typeface="Verdana"/>
              </a:rPr>
              <a:t>Bursae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are</a:t>
            </a:r>
            <a:r>
              <a:rPr sz="2200" spc="-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small</a:t>
            </a:r>
            <a:r>
              <a:rPr sz="2200" spc="-8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fluid- </a:t>
            </a:r>
            <a:r>
              <a:rPr sz="2200" dirty="0">
                <a:latin typeface="Verdana"/>
                <a:cs typeface="Verdana"/>
              </a:rPr>
              <a:t>filled</a:t>
            </a:r>
            <a:r>
              <a:rPr sz="2200" spc="-1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sacs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that</a:t>
            </a:r>
            <a:r>
              <a:rPr sz="2200" spc="-8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cushion </a:t>
            </a:r>
            <a:r>
              <a:rPr sz="2200" dirty="0">
                <a:latin typeface="Verdana"/>
                <a:cs typeface="Verdana"/>
              </a:rPr>
              <a:t>the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bones,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tendons, </a:t>
            </a:r>
            <a:r>
              <a:rPr sz="2200" dirty="0">
                <a:latin typeface="Verdana"/>
                <a:cs typeface="Verdana"/>
              </a:rPr>
              <a:t>and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muscles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near</a:t>
            </a:r>
            <a:r>
              <a:rPr sz="2200" spc="-25" dirty="0">
                <a:latin typeface="Verdana"/>
                <a:cs typeface="Verdana"/>
              </a:rPr>
              <a:t> the </a:t>
            </a:r>
            <a:r>
              <a:rPr sz="2200" spc="-10" dirty="0">
                <a:latin typeface="Verdana"/>
                <a:cs typeface="Verdana"/>
              </a:rPr>
              <a:t>joints.</a:t>
            </a:r>
            <a:endParaRPr sz="22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2610"/>
              </a:spcBef>
            </a:pPr>
            <a:r>
              <a:rPr sz="2200" dirty="0">
                <a:latin typeface="Verdana"/>
                <a:cs typeface="Verdana"/>
              </a:rPr>
              <a:t>Bursitis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occurs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when </a:t>
            </a:r>
            <a:r>
              <a:rPr sz="2200" dirty="0">
                <a:latin typeface="Verdana"/>
                <a:cs typeface="Verdana"/>
              </a:rPr>
              <a:t>bursae</a:t>
            </a:r>
            <a:r>
              <a:rPr sz="2200" spc="-10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become</a:t>
            </a:r>
            <a:r>
              <a:rPr sz="2200" spc="-10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red</a:t>
            </a:r>
            <a:r>
              <a:rPr sz="2200" spc="-114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and </a:t>
            </a:r>
            <a:r>
              <a:rPr sz="2200" dirty="0">
                <a:latin typeface="Verdana"/>
                <a:cs typeface="Verdana"/>
              </a:rPr>
              <a:t>inflamed,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causing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pain.</a:t>
            </a:r>
            <a:endParaRPr sz="2200">
              <a:latin typeface="Verdana"/>
              <a:cs typeface="Verdana"/>
            </a:endParaRPr>
          </a:p>
          <a:p>
            <a:pPr marL="12700" marR="78740">
              <a:lnSpc>
                <a:spcPct val="100000"/>
              </a:lnSpc>
              <a:spcBef>
                <a:spcPts val="2610"/>
              </a:spcBef>
            </a:pPr>
            <a:r>
              <a:rPr sz="2200" dirty="0">
                <a:latin typeface="Verdana"/>
                <a:cs typeface="Verdana"/>
              </a:rPr>
              <a:t>This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condition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often </a:t>
            </a:r>
            <a:r>
              <a:rPr sz="2200" dirty="0">
                <a:latin typeface="Verdana"/>
                <a:cs typeface="Verdana"/>
              </a:rPr>
              <a:t>occurs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near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joints</a:t>
            </a:r>
            <a:r>
              <a:rPr sz="2200" spc="-7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that </a:t>
            </a:r>
            <a:r>
              <a:rPr sz="2200" dirty="0">
                <a:latin typeface="Verdana"/>
                <a:cs typeface="Verdana"/>
              </a:rPr>
              <a:t>perform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frequent repetitive</a:t>
            </a:r>
            <a:r>
              <a:rPr sz="2200" spc="-13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motion,</a:t>
            </a:r>
            <a:r>
              <a:rPr sz="2200" spc="-11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such </a:t>
            </a:r>
            <a:r>
              <a:rPr sz="2200" spc="-10" dirty="0">
                <a:latin typeface="Verdana"/>
                <a:cs typeface="Verdana"/>
              </a:rPr>
              <a:t>as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the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shoulder,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elbow, </a:t>
            </a:r>
            <a:r>
              <a:rPr sz="2200" dirty="0">
                <a:latin typeface="Verdana"/>
                <a:cs typeface="Verdana"/>
              </a:rPr>
              <a:t>hip,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and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knee.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740" y="1218819"/>
            <a:ext cx="5508625" cy="416306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7567" y="438467"/>
            <a:ext cx="73748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52670" algn="l"/>
              </a:tabLst>
            </a:pPr>
            <a:r>
              <a:rPr sz="4400" b="0" dirty="0">
                <a:latin typeface="Arial MT"/>
                <a:cs typeface="Arial MT"/>
              </a:rPr>
              <a:t>And</a:t>
            </a:r>
            <a:r>
              <a:rPr sz="4400" b="0" spc="-45" dirty="0">
                <a:latin typeface="Arial MT"/>
                <a:cs typeface="Arial MT"/>
              </a:rPr>
              <a:t> </a:t>
            </a:r>
            <a:r>
              <a:rPr sz="4400" b="0" dirty="0">
                <a:latin typeface="Arial MT"/>
                <a:cs typeface="Arial MT"/>
              </a:rPr>
              <a:t>Finally,</a:t>
            </a:r>
            <a:r>
              <a:rPr sz="4400" b="0" spc="-90" dirty="0">
                <a:latin typeface="Arial MT"/>
                <a:cs typeface="Arial MT"/>
              </a:rPr>
              <a:t> </a:t>
            </a:r>
            <a:r>
              <a:rPr sz="4400" b="0" spc="-20" dirty="0">
                <a:latin typeface="Arial MT"/>
                <a:cs typeface="Arial MT"/>
              </a:rPr>
              <a:t>Some</a:t>
            </a:r>
            <a:r>
              <a:rPr sz="4400" b="0" dirty="0">
                <a:latin typeface="Arial MT"/>
                <a:cs typeface="Arial MT"/>
              </a:rPr>
              <a:t>	</a:t>
            </a:r>
            <a:r>
              <a:rPr sz="4400" b="0" spc="-10" dirty="0">
                <a:latin typeface="Arial MT"/>
                <a:cs typeface="Arial MT"/>
              </a:rPr>
              <a:t>Questions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892" y="1394523"/>
            <a:ext cx="7512684" cy="147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indent="-608965">
              <a:lnSpc>
                <a:spcPct val="100000"/>
              </a:lnSpc>
              <a:spcBef>
                <a:spcPts val="100"/>
              </a:spcBef>
              <a:buChar char="•"/>
              <a:tabLst>
                <a:tab pos="621665" algn="l"/>
              </a:tabLst>
            </a:pPr>
            <a:r>
              <a:rPr sz="2800" spc="-10" dirty="0">
                <a:latin typeface="Arial MT"/>
                <a:cs typeface="Arial MT"/>
              </a:rPr>
              <a:t>Muscle</a:t>
            </a:r>
            <a:r>
              <a:rPr sz="2800" spc="-14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Trivia…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95"/>
              </a:spcBef>
              <a:buFont typeface="Arial MT"/>
              <a:buChar char="•"/>
            </a:pPr>
            <a:endParaRPr sz="2800">
              <a:latin typeface="Arial MT"/>
              <a:cs typeface="Arial MT"/>
            </a:endParaRPr>
          </a:p>
          <a:p>
            <a:pPr marL="621665" indent="-608965">
              <a:lnSpc>
                <a:spcPct val="100000"/>
              </a:lnSpc>
              <a:spcBef>
                <a:spcPts val="5"/>
              </a:spcBef>
              <a:buChar char="•"/>
              <a:tabLst>
                <a:tab pos="621665" algn="l"/>
              </a:tabLst>
            </a:pPr>
            <a:r>
              <a:rPr sz="2800" dirty="0">
                <a:latin typeface="Arial MT"/>
                <a:cs typeface="Arial MT"/>
              </a:rPr>
              <a:t>How</a:t>
            </a:r>
            <a:r>
              <a:rPr sz="2800" spc="-1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many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muscles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are</a:t>
            </a:r>
            <a:r>
              <a:rPr sz="2800" spc="-1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1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average</a:t>
            </a:r>
            <a:r>
              <a:rPr sz="2800" spc="-114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adult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6492" y="2846006"/>
            <a:ext cx="21672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 MT"/>
                <a:cs typeface="Arial MT"/>
              </a:rPr>
              <a:t>human</a:t>
            </a:r>
            <a:r>
              <a:rPr sz="2800" spc="-19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body?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6470" y="2969831"/>
            <a:ext cx="4345305" cy="41020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R="26670" algn="ctr">
              <a:lnSpc>
                <a:spcPts val="3185"/>
              </a:lnSpc>
            </a:pPr>
            <a:r>
              <a:rPr sz="2800" spc="-25" dirty="0">
                <a:solidFill>
                  <a:srgbClr val="FFFFFF"/>
                </a:solidFill>
                <a:latin typeface="Arial MT"/>
                <a:cs typeface="Arial MT"/>
              </a:rPr>
              <a:t>Approximately</a:t>
            </a:r>
            <a:r>
              <a:rPr sz="28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 MT"/>
                <a:cs typeface="Arial MT"/>
              </a:rPr>
              <a:t>640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892" y="3868737"/>
            <a:ext cx="71913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indent="-608965">
              <a:lnSpc>
                <a:spcPct val="100000"/>
              </a:lnSpc>
              <a:spcBef>
                <a:spcPts val="100"/>
              </a:spcBef>
              <a:buChar char="•"/>
              <a:tabLst>
                <a:tab pos="621665" algn="l"/>
              </a:tabLst>
            </a:pPr>
            <a:r>
              <a:rPr sz="2800" dirty="0">
                <a:latin typeface="Arial MT"/>
                <a:cs typeface="Arial MT"/>
              </a:rPr>
              <a:t>What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1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strongest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muscle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body?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6117" y="4485385"/>
            <a:ext cx="7444740" cy="4095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22250">
              <a:lnSpc>
                <a:spcPts val="3185"/>
              </a:lnSpc>
            </a:pP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Debatable,</a:t>
            </a:r>
            <a:r>
              <a:rPr sz="28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but</a:t>
            </a:r>
            <a:r>
              <a:rPr sz="2800" spc="-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many</a:t>
            </a:r>
            <a:r>
              <a:rPr sz="28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say</a:t>
            </a:r>
            <a:r>
              <a:rPr sz="2800" spc="-1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8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masseter</a:t>
            </a:r>
            <a:r>
              <a:rPr sz="28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(jaw).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892" y="5234622"/>
            <a:ext cx="67976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665" indent="-608965">
              <a:lnSpc>
                <a:spcPct val="100000"/>
              </a:lnSpc>
              <a:spcBef>
                <a:spcPts val="100"/>
              </a:spcBef>
              <a:buChar char="•"/>
              <a:tabLst>
                <a:tab pos="621665" algn="l"/>
              </a:tabLst>
            </a:pPr>
            <a:r>
              <a:rPr sz="2800" dirty="0">
                <a:latin typeface="Arial MT"/>
                <a:cs typeface="Arial MT"/>
              </a:rPr>
              <a:t>What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largest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muscle</a:t>
            </a:r>
            <a:r>
              <a:rPr sz="2800" spc="-114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in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114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body?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400" y="5946457"/>
            <a:ext cx="8918575" cy="4095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R="55880" algn="ctr">
              <a:lnSpc>
                <a:spcPts val="3185"/>
              </a:lnSpc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2800" spc="-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gluteus</a:t>
            </a:r>
            <a:r>
              <a:rPr sz="2800" spc="-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maximus</a:t>
            </a:r>
            <a:r>
              <a:rPr sz="2800" spc="-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2800" spc="-1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your</a:t>
            </a:r>
            <a:r>
              <a:rPr sz="2800" spc="-1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rear</a:t>
            </a:r>
            <a:r>
              <a:rPr sz="28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 MT"/>
                <a:cs typeface="Arial MT"/>
              </a:rPr>
              <a:t>end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815" y="3586"/>
            <a:ext cx="9100185" cy="6858000"/>
            <a:chOff x="43813" y="0"/>
            <a:chExt cx="910018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13" y="0"/>
              <a:ext cx="3549396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9518" y="1600200"/>
              <a:ext cx="6134100" cy="27432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382645" y="4672710"/>
            <a:ext cx="5356225" cy="18554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1015">
              <a:lnSpc>
                <a:spcPct val="101099"/>
              </a:lnSpc>
              <a:spcBef>
                <a:spcPts val="70"/>
              </a:spcBef>
            </a:pPr>
            <a:r>
              <a:rPr sz="2000" dirty="0">
                <a:latin typeface="Verdana"/>
                <a:cs typeface="Verdana"/>
              </a:rPr>
              <a:t>Muscles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make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up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bulk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the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body </a:t>
            </a:r>
            <a:r>
              <a:rPr sz="2000" dirty="0">
                <a:latin typeface="Verdana"/>
                <a:cs typeface="Verdana"/>
              </a:rPr>
              <a:t>and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account for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1/3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its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weight.!!</a:t>
            </a:r>
            <a:endParaRPr sz="20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2380"/>
              </a:spcBef>
            </a:pPr>
            <a:r>
              <a:rPr sz="2000" dirty="0">
                <a:latin typeface="Verdana"/>
                <a:cs typeface="Verdana"/>
              </a:rPr>
              <a:t>Blood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vessels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and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nerves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run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to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every </a:t>
            </a:r>
            <a:r>
              <a:rPr sz="2000" dirty="0">
                <a:latin typeface="Verdana"/>
                <a:cs typeface="Verdana"/>
              </a:rPr>
              <a:t>muscle,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helping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control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and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regulate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each </a:t>
            </a:r>
            <a:r>
              <a:rPr sz="2000" dirty="0">
                <a:latin typeface="Verdana"/>
                <a:cs typeface="Verdana"/>
              </a:rPr>
              <a:t>muscle’s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function.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364" cy="68529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8121" y="856589"/>
            <a:ext cx="2514758" cy="56665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1967" y="826769"/>
            <a:ext cx="6827520" cy="441515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670"/>
              </a:spcBef>
            </a:pPr>
            <a:r>
              <a:rPr sz="2400" b="1" dirty="0">
                <a:latin typeface="Verdana"/>
                <a:cs typeface="Verdana"/>
              </a:rPr>
              <a:t>The</a:t>
            </a:r>
            <a:r>
              <a:rPr sz="2400" b="1" spc="-5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muscular</a:t>
            </a:r>
            <a:r>
              <a:rPr sz="2400" b="1" spc="-7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system</a:t>
            </a:r>
            <a:r>
              <a:rPr sz="2400" b="1" spc="-8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creates</a:t>
            </a:r>
            <a:r>
              <a:rPr sz="2400" b="1" spc="-7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body</a:t>
            </a:r>
            <a:r>
              <a:rPr sz="2400" b="1" spc="-90" dirty="0">
                <a:latin typeface="Verdana"/>
                <a:cs typeface="Verdana"/>
              </a:rPr>
              <a:t> </a:t>
            </a:r>
            <a:r>
              <a:rPr sz="2400" b="1" spc="-20" dirty="0">
                <a:latin typeface="Verdana"/>
                <a:cs typeface="Verdana"/>
              </a:rPr>
              <a:t>heat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400" dirty="0">
                <a:latin typeface="Verdana"/>
                <a:cs typeface="Verdana"/>
              </a:rPr>
              <a:t>and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also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moves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the: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130"/>
              </a:spcBef>
            </a:pPr>
            <a:endParaRPr sz="2400">
              <a:latin typeface="Verdana"/>
              <a:cs typeface="Verdana"/>
            </a:endParaRPr>
          </a:p>
          <a:p>
            <a:pPr marL="659765" indent="-504190">
              <a:lnSpc>
                <a:spcPct val="100000"/>
              </a:lnSpc>
              <a:buFont typeface="Wingdings"/>
              <a:buChar char=""/>
              <a:tabLst>
                <a:tab pos="659765" algn="l"/>
              </a:tabLst>
            </a:pPr>
            <a:r>
              <a:rPr sz="2400" dirty="0">
                <a:latin typeface="Verdana"/>
                <a:cs typeface="Verdana"/>
              </a:rPr>
              <a:t>Bones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of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the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Skeletal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system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105"/>
              </a:spcBef>
              <a:buFont typeface="Wingdings"/>
              <a:buChar char=""/>
            </a:pPr>
            <a:endParaRPr sz="2400">
              <a:latin typeface="Verdana"/>
              <a:cs typeface="Verdana"/>
            </a:endParaRPr>
          </a:p>
          <a:p>
            <a:pPr marL="659765" indent="-504190">
              <a:lnSpc>
                <a:spcPct val="100000"/>
              </a:lnSpc>
              <a:buFont typeface="Wingdings"/>
              <a:buChar char=""/>
              <a:tabLst>
                <a:tab pos="659765" algn="l"/>
              </a:tabLst>
            </a:pPr>
            <a:r>
              <a:rPr sz="2400" dirty="0">
                <a:latin typeface="Verdana"/>
                <a:cs typeface="Verdana"/>
              </a:rPr>
              <a:t>Food</a:t>
            </a:r>
            <a:r>
              <a:rPr sz="2400" spc="-9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through</a:t>
            </a:r>
            <a:r>
              <a:rPr sz="2400" spc="-7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Digestive</a:t>
            </a:r>
            <a:r>
              <a:rPr sz="2400" spc="-7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system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130"/>
              </a:spcBef>
              <a:buFont typeface="Wingdings"/>
              <a:buChar char=""/>
            </a:pPr>
            <a:endParaRPr sz="2400">
              <a:latin typeface="Verdana"/>
              <a:cs typeface="Verdana"/>
            </a:endParaRPr>
          </a:p>
          <a:p>
            <a:pPr marL="659765" indent="-50419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659765" algn="l"/>
              </a:tabLst>
            </a:pPr>
            <a:r>
              <a:rPr sz="2400" dirty="0">
                <a:latin typeface="Verdana"/>
                <a:cs typeface="Verdana"/>
              </a:rPr>
              <a:t>Blood</a:t>
            </a:r>
            <a:r>
              <a:rPr sz="2400" spc="-8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through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the</a:t>
            </a:r>
            <a:r>
              <a:rPr sz="2400" spc="-1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Circulatory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system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105"/>
              </a:spcBef>
              <a:buFont typeface="Wingdings"/>
              <a:buChar char=""/>
            </a:pPr>
            <a:endParaRPr sz="2400">
              <a:latin typeface="Verdana"/>
              <a:cs typeface="Verdana"/>
            </a:endParaRPr>
          </a:p>
          <a:p>
            <a:pPr marL="659765" indent="-504190">
              <a:lnSpc>
                <a:spcPct val="100000"/>
              </a:lnSpc>
              <a:buFont typeface="Wingdings"/>
              <a:buChar char=""/>
              <a:tabLst>
                <a:tab pos="659765" algn="l"/>
              </a:tabLst>
            </a:pPr>
            <a:r>
              <a:rPr sz="2400" dirty="0">
                <a:latin typeface="Verdana"/>
                <a:cs typeface="Verdana"/>
              </a:rPr>
              <a:t>Fluids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through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the</a:t>
            </a:r>
            <a:r>
              <a:rPr sz="2400" spc="-9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Excretory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system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225" y="902334"/>
            <a:ext cx="2762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MUSCLE</a:t>
            </a:r>
            <a:r>
              <a:rPr spc="15" dirty="0"/>
              <a:t> </a:t>
            </a:r>
            <a:r>
              <a:rPr spc="-10" dirty="0"/>
              <a:t>TISSUE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6225" y="2001265"/>
            <a:ext cx="7484745" cy="1122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Verdana"/>
                <a:cs typeface="Verdana"/>
              </a:rPr>
              <a:t>The</a:t>
            </a:r>
            <a:r>
              <a:rPr sz="2400" b="1" spc="-3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body</a:t>
            </a:r>
            <a:r>
              <a:rPr sz="2400" b="1" spc="-3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has</a:t>
            </a:r>
            <a:r>
              <a:rPr sz="2400" b="1" spc="-3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3</a:t>
            </a:r>
            <a:r>
              <a:rPr sz="2400" b="1" spc="-4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main</a:t>
            </a:r>
            <a:r>
              <a:rPr sz="2400" b="1" spc="-4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types</a:t>
            </a:r>
            <a:r>
              <a:rPr sz="2400" b="1" spc="-5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of</a:t>
            </a:r>
            <a:r>
              <a:rPr sz="2400" b="1" spc="-2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muscle</a:t>
            </a:r>
            <a:r>
              <a:rPr sz="2400" b="1" spc="-50" dirty="0">
                <a:latin typeface="Verdana"/>
                <a:cs typeface="Verdana"/>
              </a:rPr>
              <a:t> </a:t>
            </a:r>
            <a:r>
              <a:rPr sz="2400" b="1" spc="-10" dirty="0">
                <a:latin typeface="Verdana"/>
                <a:cs typeface="Verdana"/>
              </a:rPr>
              <a:t>tissue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875"/>
              </a:spcBef>
            </a:pPr>
            <a:r>
              <a:rPr sz="2400" b="1" spc="-30" dirty="0">
                <a:latin typeface="Verdana"/>
                <a:cs typeface="Verdana"/>
              </a:rPr>
              <a:t>1)</a:t>
            </a:r>
            <a:r>
              <a:rPr sz="2400" b="1" spc="-25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Skeletal,</a:t>
            </a:r>
            <a:r>
              <a:rPr sz="2400" b="1" spc="-3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2)</a:t>
            </a:r>
            <a:r>
              <a:rPr sz="2400" b="1" spc="-4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Smooth,</a:t>
            </a:r>
            <a:r>
              <a:rPr sz="2400" b="1" spc="-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and</a:t>
            </a:r>
            <a:r>
              <a:rPr sz="2400" b="1" spc="-5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3)</a:t>
            </a:r>
            <a:r>
              <a:rPr sz="2400" b="1" spc="-30" dirty="0">
                <a:latin typeface="Verdana"/>
                <a:cs typeface="Verdana"/>
              </a:rPr>
              <a:t> </a:t>
            </a:r>
            <a:r>
              <a:rPr sz="2400" b="1" spc="-10" dirty="0">
                <a:latin typeface="Verdana"/>
                <a:cs typeface="Verdana"/>
              </a:rPr>
              <a:t>Cardiac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092" y="4240783"/>
            <a:ext cx="16122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25" dirty="0">
                <a:solidFill>
                  <a:srgbClr val="176294"/>
                </a:solidFill>
                <a:latin typeface="Arial"/>
                <a:cs typeface="Arial"/>
              </a:rPr>
              <a:t>SKELETAL</a:t>
            </a:r>
            <a:r>
              <a:rPr sz="1300" b="1" spc="-15" dirty="0">
                <a:solidFill>
                  <a:srgbClr val="176294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76294"/>
                </a:solidFill>
                <a:latin typeface="Arial"/>
                <a:cs typeface="Arial"/>
              </a:rPr>
              <a:t>MUSCLE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3495" y="4231385"/>
            <a:ext cx="14820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176294"/>
                </a:solidFill>
                <a:latin typeface="Arial"/>
                <a:cs typeface="Arial"/>
              </a:rPr>
              <a:t>SMOOTH</a:t>
            </a:r>
            <a:r>
              <a:rPr sz="1300" b="1" spc="-35" dirty="0">
                <a:solidFill>
                  <a:srgbClr val="176294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76294"/>
                </a:solidFill>
                <a:latin typeface="Arial"/>
                <a:cs typeface="Arial"/>
              </a:rPr>
              <a:t>MUSCLE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38315" y="4231385"/>
            <a:ext cx="15170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176294"/>
                </a:solidFill>
                <a:latin typeface="Arial"/>
                <a:cs typeface="Arial"/>
              </a:rPr>
              <a:t>CARDIAC</a:t>
            </a:r>
            <a:r>
              <a:rPr sz="1300" b="1" spc="-45" dirty="0">
                <a:solidFill>
                  <a:srgbClr val="176294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76294"/>
                </a:solidFill>
                <a:latin typeface="Arial"/>
                <a:cs typeface="Arial"/>
              </a:rPr>
              <a:t>MUSCLE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363" y="4797387"/>
            <a:ext cx="2696844" cy="182194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0400" y="4807724"/>
            <a:ext cx="2748026" cy="181800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8400" y="4803279"/>
            <a:ext cx="2700654" cy="18224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4" y="5089631"/>
            <a:ext cx="8735122" cy="5721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34" y="1166529"/>
            <a:ext cx="9136565" cy="33955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434" y="512678"/>
            <a:ext cx="9137015" cy="29845"/>
            <a:chOff x="7434" y="512678"/>
            <a:chExt cx="9137015" cy="2984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34" y="512678"/>
              <a:ext cx="9136565" cy="297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434" y="512678"/>
              <a:ext cx="9129395" cy="22860"/>
            </a:xfrm>
            <a:custGeom>
              <a:avLst/>
              <a:gdLst/>
              <a:ahLst/>
              <a:cxnLst/>
              <a:rect l="l" t="t" r="r" b="b"/>
              <a:pathLst>
                <a:path w="9129395" h="22859">
                  <a:moveTo>
                    <a:pt x="9129130" y="22290"/>
                  </a:moveTo>
                  <a:lnTo>
                    <a:pt x="0" y="22290"/>
                  </a:lnTo>
                  <a:lnTo>
                    <a:pt x="0" y="0"/>
                  </a:lnTo>
                  <a:lnTo>
                    <a:pt x="9129130" y="0"/>
                  </a:lnTo>
                  <a:lnTo>
                    <a:pt x="9129130" y="22290"/>
                  </a:lnTo>
                  <a:close/>
                </a:path>
              </a:pathLst>
            </a:custGeom>
            <a:solidFill>
              <a:srgbClr val="3D62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434" y="847034"/>
            <a:ext cx="9137015" cy="59690"/>
            <a:chOff x="7434" y="847034"/>
            <a:chExt cx="9137015" cy="5969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4" y="847034"/>
              <a:ext cx="9136565" cy="594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434" y="847034"/>
              <a:ext cx="9129395" cy="52069"/>
            </a:xfrm>
            <a:custGeom>
              <a:avLst/>
              <a:gdLst/>
              <a:ahLst/>
              <a:cxnLst/>
              <a:rect l="l" t="t" r="r" b="b"/>
              <a:pathLst>
                <a:path w="9129395" h="52069">
                  <a:moveTo>
                    <a:pt x="9129130" y="52010"/>
                  </a:moveTo>
                  <a:lnTo>
                    <a:pt x="0" y="52010"/>
                  </a:lnTo>
                  <a:lnTo>
                    <a:pt x="0" y="0"/>
                  </a:lnTo>
                  <a:lnTo>
                    <a:pt x="9129130" y="0"/>
                  </a:lnTo>
                  <a:lnTo>
                    <a:pt x="9129130" y="52010"/>
                  </a:lnTo>
                  <a:close/>
                </a:path>
              </a:pathLst>
            </a:custGeom>
            <a:solidFill>
              <a:srgbClr val="3B64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3910360" y="1166529"/>
            <a:ext cx="1226820" cy="274955"/>
          </a:xfrm>
          <a:custGeom>
            <a:avLst/>
            <a:gdLst/>
            <a:ahLst/>
            <a:cxnLst/>
            <a:rect l="l" t="t" r="r" b="b"/>
            <a:pathLst>
              <a:path w="1226820" h="274955">
                <a:moveTo>
                  <a:pt x="1226633" y="274914"/>
                </a:moveTo>
                <a:lnTo>
                  <a:pt x="0" y="274914"/>
                </a:lnTo>
                <a:lnTo>
                  <a:pt x="0" y="0"/>
                </a:lnTo>
                <a:lnTo>
                  <a:pt x="1226633" y="0"/>
                </a:lnTo>
                <a:lnTo>
                  <a:pt x="1226633" y="274914"/>
                </a:lnTo>
                <a:close/>
              </a:path>
            </a:pathLst>
          </a:custGeom>
          <a:solidFill>
            <a:srgbClr val="416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86964" y="1057546"/>
            <a:ext cx="1237615" cy="462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850" spc="-495" dirty="0">
                <a:solidFill>
                  <a:srgbClr val="FFFFFF"/>
                </a:solidFill>
                <a:latin typeface="Arial MT"/>
                <a:cs typeface="Arial MT"/>
              </a:rPr>
              <a:t>CARDIAC</a:t>
            </a:r>
            <a:endParaRPr sz="285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45619" y="2303336"/>
            <a:ext cx="1346200" cy="282575"/>
          </a:xfrm>
          <a:custGeom>
            <a:avLst/>
            <a:gdLst/>
            <a:ahLst/>
            <a:cxnLst/>
            <a:rect l="l" t="t" r="r" b="b"/>
            <a:pathLst>
              <a:path w="1346200" h="282575">
                <a:moveTo>
                  <a:pt x="1345580" y="282344"/>
                </a:moveTo>
                <a:lnTo>
                  <a:pt x="0" y="282344"/>
                </a:lnTo>
                <a:lnTo>
                  <a:pt x="0" y="0"/>
                </a:lnTo>
                <a:lnTo>
                  <a:pt x="1345580" y="0"/>
                </a:lnTo>
                <a:lnTo>
                  <a:pt x="1345580" y="282344"/>
                </a:lnTo>
                <a:close/>
              </a:path>
            </a:pathLst>
          </a:custGeom>
          <a:solidFill>
            <a:srgbClr val="3D62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21220" y="2139867"/>
            <a:ext cx="1339215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spc="-844" dirty="0">
                <a:solidFill>
                  <a:srgbClr val="FFFFFF"/>
                </a:solidFill>
                <a:latin typeface="Arial MT"/>
                <a:cs typeface="Arial MT"/>
              </a:rPr>
              <a:t>SKELETAL</a:t>
            </a:r>
            <a:endParaRPr sz="335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65287" y="4131146"/>
            <a:ext cx="1160145" cy="290195"/>
          </a:xfrm>
          <a:custGeom>
            <a:avLst/>
            <a:gdLst/>
            <a:ahLst/>
            <a:cxnLst/>
            <a:rect l="l" t="t" r="r" b="b"/>
            <a:pathLst>
              <a:path w="1160145" h="290195">
                <a:moveTo>
                  <a:pt x="1159726" y="289774"/>
                </a:moveTo>
                <a:lnTo>
                  <a:pt x="0" y="289774"/>
                </a:lnTo>
                <a:lnTo>
                  <a:pt x="0" y="0"/>
                </a:lnTo>
                <a:lnTo>
                  <a:pt x="1159726" y="0"/>
                </a:lnTo>
                <a:lnTo>
                  <a:pt x="1159726" y="289774"/>
                </a:lnTo>
                <a:close/>
              </a:path>
            </a:pathLst>
          </a:custGeom>
          <a:solidFill>
            <a:srgbClr val="4272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39845" y="3951888"/>
            <a:ext cx="1169035" cy="564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0" spc="-1095" dirty="0">
                <a:solidFill>
                  <a:srgbClr val="FFFFFF"/>
                </a:solidFill>
                <a:latin typeface="Arial MT"/>
                <a:cs typeface="Arial MT"/>
              </a:rPr>
              <a:t>SMOOTH</a:t>
            </a:r>
            <a:endParaRPr sz="35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434" y="4584383"/>
            <a:ext cx="9137015" cy="45085"/>
            <a:chOff x="7434" y="4584383"/>
            <a:chExt cx="9137015" cy="4508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34" y="4584383"/>
              <a:ext cx="9136565" cy="4458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434" y="4584383"/>
              <a:ext cx="9129395" cy="37465"/>
            </a:xfrm>
            <a:custGeom>
              <a:avLst/>
              <a:gdLst/>
              <a:ahLst/>
              <a:cxnLst/>
              <a:rect l="l" t="t" r="r" b="b"/>
              <a:pathLst>
                <a:path w="9129395" h="37464">
                  <a:moveTo>
                    <a:pt x="9129130" y="37150"/>
                  </a:moveTo>
                  <a:lnTo>
                    <a:pt x="0" y="37150"/>
                  </a:lnTo>
                  <a:lnTo>
                    <a:pt x="0" y="0"/>
                  </a:lnTo>
                  <a:lnTo>
                    <a:pt x="9129130" y="0"/>
                  </a:lnTo>
                  <a:lnTo>
                    <a:pt x="9129130" y="37150"/>
                  </a:lnTo>
                  <a:close/>
                </a:path>
              </a:pathLst>
            </a:custGeom>
            <a:solidFill>
              <a:srgbClr val="4D83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434" y="6464203"/>
            <a:ext cx="9137015" cy="67310"/>
            <a:chOff x="7434" y="6464203"/>
            <a:chExt cx="9137015" cy="6731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06067" y="6464203"/>
              <a:ext cx="3337932" cy="297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34" y="6464203"/>
              <a:ext cx="996175" cy="297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34" y="6464203"/>
              <a:ext cx="9136565" cy="6687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434" y="6508784"/>
              <a:ext cx="9129395" cy="15240"/>
            </a:xfrm>
            <a:custGeom>
              <a:avLst/>
              <a:gdLst/>
              <a:ahLst/>
              <a:cxnLst/>
              <a:rect l="l" t="t" r="r" b="b"/>
              <a:pathLst>
                <a:path w="9129395" h="15240">
                  <a:moveTo>
                    <a:pt x="9129130" y="14860"/>
                  </a:moveTo>
                  <a:lnTo>
                    <a:pt x="0" y="14860"/>
                  </a:lnTo>
                  <a:lnTo>
                    <a:pt x="0" y="0"/>
                  </a:lnTo>
                  <a:lnTo>
                    <a:pt x="9129130" y="0"/>
                  </a:lnTo>
                  <a:lnTo>
                    <a:pt x="9129130" y="14860"/>
                  </a:lnTo>
                  <a:close/>
                </a:path>
              </a:pathLst>
            </a:custGeom>
            <a:solidFill>
              <a:srgbClr val="5D9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75" y="44703"/>
            <a:ext cx="3272790" cy="661098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5"/>
              </a:spcBef>
            </a:pP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Skeletal</a:t>
            </a:r>
            <a:r>
              <a:rPr sz="2400" spc="-4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muscles</a:t>
            </a:r>
            <a:r>
              <a:rPr sz="2400" spc="-5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attach</a:t>
            </a:r>
            <a:r>
              <a:rPr sz="2400" spc="-4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66666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and</a:t>
            </a:r>
            <a:r>
              <a:rPr sz="2400" spc="-6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move</a:t>
            </a:r>
            <a:r>
              <a:rPr sz="2400" spc="-4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bones</a:t>
            </a:r>
            <a:r>
              <a:rPr sz="2400" spc="-4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66666"/>
                </a:solidFill>
                <a:latin typeface="Calibri"/>
                <a:cs typeface="Calibri"/>
              </a:rPr>
              <a:t>by </a:t>
            </a:r>
            <a:r>
              <a:rPr sz="2400" spc="-10" dirty="0">
                <a:solidFill>
                  <a:srgbClr val="666666"/>
                </a:solidFill>
                <a:latin typeface="Calibri"/>
                <a:cs typeface="Calibri"/>
              </a:rPr>
              <a:t>contracting</a:t>
            </a:r>
            <a:r>
              <a:rPr sz="2400" spc="-8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66666"/>
                </a:solidFill>
                <a:latin typeface="Calibri"/>
                <a:cs typeface="Calibri"/>
              </a:rPr>
              <a:t>and</a:t>
            </a:r>
            <a:r>
              <a:rPr sz="2400" spc="-8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66666"/>
                </a:solidFill>
                <a:latin typeface="Calibri"/>
                <a:cs typeface="Calibri"/>
              </a:rPr>
              <a:t>relaxing</a:t>
            </a:r>
            <a:r>
              <a:rPr sz="2400" spc="-9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66666"/>
                </a:solidFill>
                <a:latin typeface="Calibri"/>
                <a:cs typeface="Calibri"/>
              </a:rPr>
              <a:t>in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response</a:t>
            </a:r>
            <a:r>
              <a:rPr sz="2400" spc="-5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to</a:t>
            </a:r>
            <a:r>
              <a:rPr sz="2400" spc="-3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66666"/>
                </a:solidFill>
                <a:latin typeface="Calibri"/>
                <a:cs typeface="Calibri"/>
              </a:rPr>
              <a:t>voluntary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messages</a:t>
            </a:r>
            <a:r>
              <a:rPr sz="2400" spc="-3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from</a:t>
            </a:r>
            <a:r>
              <a:rPr sz="2400" spc="-4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66666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nervous</a:t>
            </a:r>
            <a:r>
              <a:rPr sz="2400" spc="-7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66666"/>
                </a:solidFill>
                <a:latin typeface="Calibri"/>
                <a:cs typeface="Calibri"/>
              </a:rPr>
              <a:t>system.</a:t>
            </a:r>
            <a:endParaRPr sz="2400">
              <a:latin typeface="Calibri"/>
              <a:cs typeface="Calibri"/>
            </a:endParaRPr>
          </a:p>
          <a:p>
            <a:pPr marL="12700" marR="328295">
              <a:lnSpc>
                <a:spcPct val="100000"/>
              </a:lnSpc>
              <a:spcBef>
                <a:spcPts val="2895"/>
              </a:spcBef>
            </a:pPr>
            <a:r>
              <a:rPr sz="2400" spc="-10" dirty="0">
                <a:solidFill>
                  <a:srgbClr val="666666"/>
                </a:solidFill>
                <a:latin typeface="Calibri"/>
                <a:cs typeface="Calibri"/>
              </a:rPr>
              <a:t>Skeletal</a:t>
            </a:r>
            <a:r>
              <a:rPr sz="2400" spc="-10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66666"/>
                </a:solidFill>
                <a:latin typeface="Calibri"/>
                <a:cs typeface="Calibri"/>
              </a:rPr>
              <a:t>muscle</a:t>
            </a:r>
            <a:r>
              <a:rPr sz="2400" spc="-7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66666"/>
                </a:solidFill>
                <a:latin typeface="Calibri"/>
                <a:cs typeface="Calibri"/>
              </a:rPr>
              <a:t>tissue</a:t>
            </a:r>
            <a:r>
              <a:rPr sz="2400" spc="-6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66666"/>
                </a:solidFill>
                <a:latin typeface="Calibri"/>
                <a:cs typeface="Calibri"/>
              </a:rPr>
              <a:t>is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composed</a:t>
            </a:r>
            <a:r>
              <a:rPr sz="2400" spc="-3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of</a:t>
            </a:r>
            <a:r>
              <a:rPr sz="2400" spc="-3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long</a:t>
            </a:r>
            <a:r>
              <a:rPr sz="2400" spc="-3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66666"/>
                </a:solidFill>
                <a:latin typeface="Calibri"/>
                <a:cs typeface="Calibri"/>
              </a:rPr>
              <a:t>cells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called</a:t>
            </a:r>
            <a:r>
              <a:rPr sz="2400" spc="-6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muscle</a:t>
            </a:r>
            <a:r>
              <a:rPr sz="2400" spc="-6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66666"/>
                </a:solidFill>
                <a:latin typeface="Calibri"/>
                <a:cs typeface="Calibri"/>
              </a:rPr>
              <a:t>fibers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that</a:t>
            </a:r>
            <a:r>
              <a:rPr sz="2400" spc="-4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have</a:t>
            </a:r>
            <a:r>
              <a:rPr sz="2400" spc="-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66666"/>
                </a:solidFill>
                <a:latin typeface="Calibri"/>
                <a:cs typeface="Calibri"/>
              </a:rPr>
              <a:t>striated appearance.</a:t>
            </a:r>
            <a:endParaRPr sz="2400">
              <a:latin typeface="Calibri"/>
              <a:cs typeface="Calibri"/>
            </a:endParaRPr>
          </a:p>
          <a:p>
            <a:pPr marL="12700" marR="142240">
              <a:lnSpc>
                <a:spcPct val="100499"/>
              </a:lnSpc>
              <a:spcBef>
                <a:spcPts val="2870"/>
              </a:spcBef>
            </a:pP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Muscle</a:t>
            </a:r>
            <a:r>
              <a:rPr sz="2400" spc="-4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fibers</a:t>
            </a:r>
            <a:r>
              <a:rPr sz="2400" spc="-5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66666"/>
                </a:solidFill>
                <a:latin typeface="Calibri"/>
                <a:cs typeface="Calibri"/>
              </a:rPr>
              <a:t>are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organized</a:t>
            </a:r>
            <a:r>
              <a:rPr sz="2400" spc="-6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into</a:t>
            </a:r>
            <a:r>
              <a:rPr sz="2400" spc="-5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66666"/>
                </a:solidFill>
                <a:latin typeface="Calibri"/>
                <a:cs typeface="Calibri"/>
              </a:rPr>
              <a:t>bundles supplied</a:t>
            </a:r>
            <a:r>
              <a:rPr sz="2400" spc="-10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by</a:t>
            </a:r>
            <a:r>
              <a:rPr sz="2400" spc="-1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blood</a:t>
            </a:r>
            <a:r>
              <a:rPr sz="2400" spc="-10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66666"/>
                </a:solidFill>
                <a:latin typeface="Calibri"/>
                <a:cs typeface="Calibri"/>
              </a:rPr>
              <a:t>vessels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and</a:t>
            </a:r>
            <a:r>
              <a:rPr sz="2400" spc="-9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innervated</a:t>
            </a:r>
            <a:r>
              <a:rPr sz="2400" spc="-6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6666"/>
                </a:solidFill>
                <a:latin typeface="Calibri"/>
                <a:cs typeface="Calibri"/>
              </a:rPr>
              <a:t>by</a:t>
            </a:r>
            <a:r>
              <a:rPr sz="2400" spc="-9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66666"/>
                </a:solidFill>
                <a:latin typeface="Calibri"/>
                <a:cs typeface="Calibri"/>
              </a:rPr>
              <a:t>motor neurons.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1296669"/>
            <a:ext cx="6019165" cy="42636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1909</Words>
  <Application>Microsoft Macintosh PowerPoint</Application>
  <PresentationFormat>On-screen Show (4:3)</PresentationFormat>
  <Paragraphs>158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Arial MT</vt:lpstr>
      <vt:lpstr>Calibri</vt:lpstr>
      <vt:lpstr>TimesNewRomanPSMT</vt:lpstr>
      <vt:lpstr>Verdana</vt:lpstr>
      <vt:lpstr>Wingdings</vt:lpstr>
      <vt:lpstr>Office Theme</vt:lpstr>
      <vt:lpstr>PowerPoint Presentation</vt:lpstr>
      <vt:lpstr>THE MUSCULAR SYSTEM</vt:lpstr>
      <vt:lpstr>PowerPoint Presentation</vt:lpstr>
      <vt:lpstr>PowerPoint Presentation</vt:lpstr>
      <vt:lpstr>PowerPoint Presentation</vt:lpstr>
      <vt:lpstr>PowerPoint Presentation</vt:lpstr>
      <vt:lpstr>MUSCLE TISSUE</vt:lpstr>
      <vt:lpstr>PowerPoint Presentation</vt:lpstr>
      <vt:lpstr>PowerPoint Presentation</vt:lpstr>
      <vt:lpstr>Muscle structure</vt:lpstr>
      <vt:lpstr>Skeletal Muscles</vt:lpstr>
      <vt:lpstr>PowerPoint Presentation</vt:lpstr>
      <vt:lpstr>PowerPoint Presentation</vt:lpstr>
      <vt:lpstr>PowerPoint Presentation</vt:lpstr>
      <vt:lpstr>SKELETAL MUSCLES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FACIAL MUSCLES</vt:lpstr>
      <vt:lpstr>LAUGHTER LINES</vt:lpstr>
      <vt:lpstr>Facial expressions</vt:lpstr>
      <vt:lpstr>PowerPoint Presentation</vt:lpstr>
      <vt:lpstr>PowerPoint Presentation</vt:lpstr>
      <vt:lpstr>Muscular System Pathologies: Common Disorders and Conditions Muscles allow us to move, but sometimes the wear and tear that comes from moving our bodies can lead to disorders of the muscular system.</vt:lpstr>
      <vt:lpstr>PowerPoint Presentation</vt:lpstr>
      <vt:lpstr>PowerPoint Presentation</vt:lpstr>
      <vt:lpstr>If you do a lot of typing or other repetitive motions over a long period of time, you can get Carpal Tunnel Syndrome in one or both wrists.</vt:lpstr>
      <vt:lpstr>BURSITIS</vt:lpstr>
      <vt:lpstr>And Finally, Some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FJH</dc:creator>
  <cp:lastModifiedBy>Microsoft Office User</cp:lastModifiedBy>
  <cp:revision>5</cp:revision>
  <dcterms:created xsi:type="dcterms:W3CDTF">2024-04-24T10:24:14Z</dcterms:created>
  <dcterms:modified xsi:type="dcterms:W3CDTF">2024-04-24T11:35:22Z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2024-04-24T00:00:00Z</vt:filetime>
  </property>
  <property fmtid="{D5CDD505-2E9C-101B-9397-08002B2CF9AE}" pid="3" name="Creator">
    <vt:lpwstr>Microsoft Word</vt:lpwstr>
  </property>
  <property fmtid="{D5CDD505-2E9C-101B-9397-08002B2CF9AE}" pid="4" name="LastSaved">
    <vt:filetime>2024-04-24T00:00:00Z</vt:filetime>
  </property>
</Properties>
</file>